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8"/>
  </p:notesMasterIdLst>
  <p:sldIdLst>
    <p:sldId id="957" r:id="rId2"/>
    <p:sldId id="786" r:id="rId3"/>
    <p:sldId id="836" r:id="rId4"/>
    <p:sldId id="845" r:id="rId5"/>
    <p:sldId id="728" r:id="rId6"/>
    <p:sldId id="821" r:id="rId7"/>
    <p:sldId id="828" r:id="rId8"/>
    <p:sldId id="829" r:id="rId9"/>
    <p:sldId id="830" r:id="rId10"/>
    <p:sldId id="835" r:id="rId11"/>
    <p:sldId id="831" r:id="rId12"/>
    <p:sldId id="738" r:id="rId13"/>
    <p:sldId id="740" r:id="rId14"/>
    <p:sldId id="871" r:id="rId15"/>
    <p:sldId id="877" r:id="rId16"/>
    <p:sldId id="882" r:id="rId17"/>
    <p:sldId id="883" r:id="rId18"/>
    <p:sldId id="884" r:id="rId19"/>
    <p:sldId id="885" r:id="rId20"/>
    <p:sldId id="887" r:id="rId21"/>
    <p:sldId id="886" r:id="rId22"/>
    <p:sldId id="888" r:id="rId23"/>
    <p:sldId id="889" r:id="rId24"/>
    <p:sldId id="893" r:id="rId25"/>
    <p:sldId id="890" r:id="rId26"/>
    <p:sldId id="891" r:id="rId27"/>
    <p:sldId id="892" r:id="rId28"/>
    <p:sldId id="894" r:id="rId29"/>
    <p:sldId id="895" r:id="rId30"/>
    <p:sldId id="896" r:id="rId31"/>
    <p:sldId id="897" r:id="rId32"/>
    <p:sldId id="924" r:id="rId33"/>
    <p:sldId id="923" r:id="rId34"/>
    <p:sldId id="949" r:id="rId35"/>
    <p:sldId id="898" r:id="rId36"/>
    <p:sldId id="900" r:id="rId37"/>
    <p:sldId id="899" r:id="rId38"/>
    <p:sldId id="901" r:id="rId39"/>
    <p:sldId id="902" r:id="rId40"/>
    <p:sldId id="904" r:id="rId41"/>
    <p:sldId id="903" r:id="rId42"/>
    <p:sldId id="905" r:id="rId43"/>
    <p:sldId id="958" r:id="rId44"/>
    <p:sldId id="906" r:id="rId45"/>
    <p:sldId id="908" r:id="rId46"/>
    <p:sldId id="909" r:id="rId47"/>
    <p:sldId id="910" r:id="rId48"/>
    <p:sldId id="912" r:id="rId49"/>
    <p:sldId id="914" r:id="rId50"/>
    <p:sldId id="915" r:id="rId51"/>
    <p:sldId id="916" r:id="rId52"/>
    <p:sldId id="917" r:id="rId53"/>
    <p:sldId id="935" r:id="rId54"/>
    <p:sldId id="918" r:id="rId55"/>
    <p:sldId id="936" r:id="rId56"/>
    <p:sldId id="937" r:id="rId57"/>
    <p:sldId id="921" r:id="rId58"/>
    <p:sldId id="920" r:id="rId59"/>
    <p:sldId id="922" r:id="rId60"/>
    <p:sldId id="938" r:id="rId61"/>
    <p:sldId id="956" r:id="rId62"/>
    <p:sldId id="919" r:id="rId63"/>
    <p:sldId id="951" r:id="rId64"/>
    <p:sldId id="950" r:id="rId65"/>
    <p:sldId id="939" r:id="rId66"/>
    <p:sldId id="952" r:id="rId67"/>
    <p:sldId id="925" r:id="rId68"/>
    <p:sldId id="946" r:id="rId69"/>
    <p:sldId id="948" r:id="rId70"/>
    <p:sldId id="947" r:id="rId71"/>
    <p:sldId id="945" r:id="rId72"/>
    <p:sldId id="940" r:id="rId73"/>
    <p:sldId id="927" r:id="rId74"/>
    <p:sldId id="930" r:id="rId75"/>
    <p:sldId id="929" r:id="rId76"/>
    <p:sldId id="933" r:id="rId77"/>
    <p:sldId id="932" r:id="rId78"/>
    <p:sldId id="934" r:id="rId79"/>
    <p:sldId id="942" r:id="rId80"/>
    <p:sldId id="943" r:id="rId81"/>
    <p:sldId id="926" r:id="rId82"/>
    <p:sldId id="941" r:id="rId83"/>
    <p:sldId id="953" r:id="rId84"/>
    <p:sldId id="954" r:id="rId85"/>
    <p:sldId id="955" r:id="rId86"/>
    <p:sldId id="944" r:id="rId8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i="1" kern="1200">
        <a:solidFill>
          <a:schemeClr val="folHlink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i="1" kern="1200">
        <a:solidFill>
          <a:schemeClr val="folHlink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i="1" kern="1200">
        <a:solidFill>
          <a:schemeClr val="folHlink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i="1" kern="1200">
        <a:solidFill>
          <a:schemeClr val="folHlink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i="1" kern="1200">
        <a:solidFill>
          <a:schemeClr val="folHlink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i="1" kern="1200">
        <a:solidFill>
          <a:schemeClr val="folHlink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i="1" kern="1200">
        <a:solidFill>
          <a:schemeClr val="folHlink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i="1" kern="1200">
        <a:solidFill>
          <a:schemeClr val="folHlink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i="1" kern="1200">
        <a:solidFill>
          <a:schemeClr val="folHlink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3300"/>
    <a:srgbClr val="990000"/>
    <a:srgbClr val="996600"/>
    <a:srgbClr val="663300"/>
    <a:srgbClr val="FF0000"/>
    <a:srgbClr val="CC3300"/>
    <a:srgbClr val="0033CC"/>
    <a:srgbClr val="003366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8" autoAdjust="0"/>
    <p:restoredTop sz="98305" autoAdjust="0"/>
  </p:normalViewPr>
  <p:slideViewPr>
    <p:cSldViewPr>
      <p:cViewPr>
        <p:scale>
          <a:sx n="85" d="100"/>
          <a:sy n="85" d="100"/>
        </p:scale>
        <p:origin x="-594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 i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 i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 i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 i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57961BF-1E46-4AEF-A2F7-50EF7540A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D4551-23FB-4A15-8958-2EF410369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DBC03-FC9B-4D1A-8A57-E52BFCFF1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645C8-EF85-4224-AC2B-A91B34D60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AF67E-E80D-4A62-8D58-47068C58D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0AE20-978D-4D1E-B0E8-32E573BD1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4A0D0-7103-4EA6-B3D3-A18983C12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7BC95-7322-4822-8195-6E79EFFAD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07478-947F-44FE-855C-D2048CB4A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3BC5E-0932-4677-B283-00BAB8D19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E3F49-6EE8-4883-B199-A9039D0AB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F89A2-C8A8-4F2F-9EA9-C1326C5AD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b="1">
                <a:solidFill>
                  <a:schemeClr val="tx1">
                    <a:shade val="50000"/>
                  </a:schemeClr>
                </a:solidFill>
                <a:latin typeface="CyrillicOld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b="1">
                <a:solidFill>
                  <a:schemeClr val="tx1">
                    <a:shade val="50000"/>
                  </a:schemeClr>
                </a:solidFill>
                <a:latin typeface="CyrillicOld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b="1">
                <a:solidFill>
                  <a:schemeClr val="tx1">
                    <a:shade val="50000"/>
                  </a:schemeClr>
                </a:solidFill>
                <a:latin typeface="CyrillicOld"/>
                <a:cs typeface="Arial" pitchFamily="34" charset="0"/>
              </a:defRPr>
            </a:lvl1pPr>
          </a:lstStyle>
          <a:p>
            <a:pPr>
              <a:defRPr/>
            </a:pPr>
            <a:fld id="{1CAD12C8-3745-4FE7-9EC6-5BBE4157B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4" r:id="rId3"/>
    <p:sldLayoutId id="2147483741" r:id="rId4"/>
    <p:sldLayoutId id="2147483740" r:id="rId5"/>
    <p:sldLayoutId id="2147483739" r:id="rId6"/>
    <p:sldLayoutId id="2147483738" r:id="rId7"/>
    <p:sldLayoutId id="2147483737" r:id="rId8"/>
    <p:sldLayoutId id="2147483736" r:id="rId9"/>
    <p:sldLayoutId id="2147483735" r:id="rId10"/>
    <p:sldLayoutId id="21474837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0%D1%85%D0%B0%D1%80%D0%BD%D1%8B%D0%B9_%D0%B4%D0%B8%D0%B0%D0%B1%D0%B5%D1%82" TargetMode="External"/><Relationship Id="rId2" Type="http://schemas.openxmlformats.org/officeDocument/2006/relationships/hyperlink" Target="http://ru.wikipedia.org/wiki/%D0%A3%D0%B3%D0%BB%D0%B5%D0%B2%D0%BE%D0%B4%D1%8B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A1%D0%B0%D1%85%D0%B0%D1%80%D0%BD%D1%8B%D0%B9_%D0%B4%D0%B8%D0%B0%D0%B1%D0%B5%D1%82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/>
          </p:cNvSpPr>
          <p:nvPr>
            <p:ph type="body" idx="1"/>
          </p:nvPr>
        </p:nvSpPr>
        <p:spPr>
          <a:xfrm>
            <a:off x="179512" y="1268760"/>
            <a:ext cx="8784976" cy="3744416"/>
          </a:xfrm>
        </p:spPr>
        <p:txBody>
          <a:bodyPr/>
          <a:lstStyle/>
          <a:p>
            <a:pPr algn="ctr">
              <a:lnSpc>
                <a:spcPts val="3500"/>
              </a:lnSpc>
              <a:buFont typeface="Wingdings 2" pitchFamily="18" charset="2"/>
              <a:buNone/>
              <a:defRPr/>
            </a:pPr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НОВЫЙ </a:t>
            </a:r>
          </a:p>
          <a:p>
            <a:pPr algn="ctr">
              <a:lnSpc>
                <a:spcPts val="3500"/>
              </a:lnSpc>
              <a:buFont typeface="Wingdings 2" pitchFamily="18" charset="2"/>
              <a:buNone/>
              <a:defRPr/>
            </a:pPr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ПРОДУКТОВЫЙ БРЕНД</a:t>
            </a:r>
          </a:p>
          <a:p>
            <a:pPr algn="ctr">
              <a:lnSpc>
                <a:spcPts val="3500"/>
              </a:lnSpc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«TENTORIUM-WELLNESS»</a:t>
            </a:r>
          </a:p>
          <a:p>
            <a:pPr algn="ctr">
              <a:lnSpc>
                <a:spcPts val="3500"/>
              </a:lnSpc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«…ВОЗРОЖДАЯ СЕМЕЙНЫЕ ЦЕННОСТИ…»</a:t>
            </a: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для самых активных людей планеты</a:t>
            </a:r>
          </a:p>
          <a:p>
            <a:pPr algn="ctr">
              <a:lnSpc>
                <a:spcPts val="1500"/>
              </a:lnSpc>
              <a:buFont typeface="Wingdings 2" pitchFamily="18" charset="2"/>
              <a:buNone/>
              <a:defRPr/>
            </a:pPr>
            <a:endParaRPr lang="ru-RU" sz="2400" dirty="0" smtClean="0">
              <a:solidFill>
                <a:schemeClr val="bg1"/>
              </a:solidFill>
              <a:latin typeface="+mj-lt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«ЛИНИЯ СНИЖЕНИЯ, КОНТРОЛЯ И НАБОРА ВЕСА»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26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ДЛЯ МОЛОДЫХ ЖЕНЩИН ОТ 20 И СТАРШЕ</a:t>
            </a:r>
            <a:endParaRPr lang="ru-RU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5435600" y="5229225"/>
            <a:ext cx="3168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ru-RU" sz="1800" b="0" i="0" dirty="0">
                <a:solidFill>
                  <a:srgbClr val="663300"/>
                </a:solidFill>
              </a:rPr>
              <a:t>Виталий Николаевич Ким</a:t>
            </a:r>
            <a:r>
              <a:rPr lang="ru-RU" sz="1800" dirty="0">
                <a:solidFill>
                  <a:srgbClr val="663300"/>
                </a:solidFill>
              </a:rPr>
              <a:t>  </a:t>
            </a: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4932363" y="5589588"/>
            <a:ext cx="40322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l"/>
            <a:r>
              <a:rPr lang="ru-RU" sz="1400" b="0" i="0" dirty="0">
                <a:solidFill>
                  <a:schemeClr val="bg1"/>
                </a:solidFill>
              </a:rPr>
              <a:t>Научный руководитель Ханты-Мансийского</a:t>
            </a:r>
          </a:p>
          <a:p>
            <a:pPr algn="l"/>
            <a:r>
              <a:rPr lang="ru-RU" sz="1400" b="0" i="0" dirty="0">
                <a:solidFill>
                  <a:schemeClr val="bg1"/>
                </a:solidFill>
              </a:rPr>
              <a:t>спортивного проекта «ТЕНТОРИУМ-ЮКИОР»</a:t>
            </a:r>
          </a:p>
          <a:p>
            <a:pPr algn="l"/>
            <a:r>
              <a:rPr lang="ru-RU" sz="1400" b="0" i="0" dirty="0">
                <a:solidFill>
                  <a:schemeClr val="bg1"/>
                </a:solidFill>
              </a:rPr>
              <a:t>доктор медицинских наук, профессор и </a:t>
            </a:r>
          </a:p>
          <a:p>
            <a:pPr algn="l"/>
            <a:r>
              <a:rPr lang="ru-RU" sz="1400" b="0" i="0" dirty="0">
                <a:solidFill>
                  <a:schemeClr val="bg1"/>
                </a:solidFill>
              </a:rPr>
              <a:t>Президент-Директор компании «Тенториум»</a:t>
            </a:r>
          </a:p>
        </p:txBody>
      </p:sp>
      <p:pic>
        <p:nvPicPr>
          <p:cNvPr id="6" name="Picture 108" descr="Пчела с коробки маленьк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16557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alkupone.ru/system/picture/499/shutterstock_804735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085184"/>
            <a:ext cx="2088232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3"/>
          <p:cNvSpPr>
            <a:spLocks noChangeArrowheads="1"/>
          </p:cNvSpPr>
          <p:nvPr/>
        </p:nvSpPr>
        <p:spPr bwMode="auto">
          <a:xfrm>
            <a:off x="539750" y="2565400"/>
            <a:ext cx="8353425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>
              <a:buFontTx/>
              <a:buChar char="•"/>
            </a:pPr>
            <a:r>
              <a:rPr lang="ru-RU" sz="2000" i="0">
                <a:solidFill>
                  <a:schemeClr val="bg1"/>
                </a:solidFill>
              </a:rPr>
              <a:t>Анализ модных диет показал, что большинство из них с точки зрения современной диетологии или опасны для здоровья, или малоэффективны. </a:t>
            </a:r>
          </a:p>
          <a:p>
            <a:pPr marL="742950" lvl="1" indent="-285750">
              <a:buFontTx/>
              <a:buChar char="•"/>
            </a:pPr>
            <a:endParaRPr lang="ru-RU" sz="2000" i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•"/>
            </a:pPr>
            <a:r>
              <a:rPr lang="ru-RU" sz="2000" i="0">
                <a:solidFill>
                  <a:schemeClr val="bg1"/>
                </a:solidFill>
              </a:rPr>
              <a:t>Опыт показал, что большинство пациентов "тучников" не выдерживают данные диеты длительное время и после незначительного снижения веса (на 5-6 кг) возвращаются к исходному весу и даже превышают его. </a:t>
            </a:r>
          </a:p>
          <a:p>
            <a:pPr marL="742950" lvl="1" indent="-285750">
              <a:buFontTx/>
              <a:buChar char="•"/>
            </a:pPr>
            <a:endParaRPr lang="ru-RU" sz="2000" i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•"/>
            </a:pPr>
            <a:r>
              <a:rPr lang="ru-RU" sz="2000" i="0">
                <a:solidFill>
                  <a:schemeClr val="bg1"/>
                </a:solidFill>
              </a:rPr>
              <a:t>Важнейшим моментом в программе снижения веса является не только снижение массы, а гарантированная возможность без ухудшения качества жизни человека длительное время поддерживать достигнутый результат. 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39750" y="1412875"/>
            <a:ext cx="860425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b="1" i="0">
                <a:solidFill>
                  <a:srgbClr val="990000"/>
                </a:solidFill>
                <a:latin typeface="CyrillicOld"/>
              </a:rPr>
              <a:t>РЕЗЮМЕ</a:t>
            </a:r>
            <a:r>
              <a:rPr lang="ru-RU" sz="2800" i="0">
                <a:solidFill>
                  <a:srgbClr val="990000"/>
                </a:solidFill>
                <a:latin typeface="CyrillicOld"/>
              </a:rPr>
              <a:t> К ПОПУЛЯРНЫМ</a:t>
            </a:r>
          </a:p>
          <a:p>
            <a:pPr>
              <a:defRPr/>
            </a:pPr>
            <a:r>
              <a:rPr lang="ru-RU" sz="2800" i="0">
                <a:solidFill>
                  <a:srgbClr val="990000"/>
                </a:solidFill>
                <a:latin typeface="CyrillicOld"/>
              </a:rPr>
              <a:t>ДИЕТОЛОГИЧЕСКИМ МЕТОДАМ</a:t>
            </a:r>
          </a:p>
        </p:txBody>
      </p:sp>
      <p:sp>
        <p:nvSpPr>
          <p:cNvPr id="23555" name="Прямоугольник 5"/>
          <p:cNvSpPr>
            <a:spLocks noChangeArrowheads="1"/>
          </p:cNvSpPr>
          <p:nvPr/>
        </p:nvSpPr>
        <p:spPr bwMode="auto">
          <a:xfrm>
            <a:off x="4572000" y="404813"/>
            <a:ext cx="429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>
                <a:solidFill>
                  <a:srgbClr val="990000"/>
                </a:solidFill>
              </a:rPr>
              <a:t>ПРОЕКТ TENTORIUM-WELLNESS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059113" y="2133600"/>
            <a:ext cx="608488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600" i="0">
                <a:solidFill>
                  <a:srgbClr val="990000"/>
                </a:solidFill>
                <a:latin typeface="Calibri" pitchFamily="34" charset="0"/>
              </a:rPr>
              <a:t>·</a:t>
            </a:r>
            <a:r>
              <a:rPr lang="ru-RU" sz="2600" i="0">
                <a:solidFill>
                  <a:srgbClr val="990000"/>
                </a:solidFill>
              </a:rPr>
              <a:t>  кодирование; </a:t>
            </a:r>
          </a:p>
          <a:p>
            <a:pPr algn="just" eaLnBrk="0" hangingPunct="0"/>
            <a:r>
              <a:rPr lang="ru-RU" sz="2600" i="0">
                <a:solidFill>
                  <a:srgbClr val="990000"/>
                </a:solidFill>
                <a:latin typeface="Calibri" pitchFamily="34" charset="0"/>
              </a:rPr>
              <a:t>·</a:t>
            </a:r>
            <a:r>
              <a:rPr lang="ru-RU" sz="2600" i="0">
                <a:solidFill>
                  <a:srgbClr val="990000"/>
                </a:solidFill>
              </a:rPr>
              <a:t>  эффект 25-го кадра.</a:t>
            </a:r>
          </a:p>
        </p:txBody>
      </p:sp>
      <p:sp>
        <p:nvSpPr>
          <p:cNvPr id="24578" name="Прямоугольник 5"/>
          <p:cNvSpPr>
            <a:spLocks noChangeArrowheads="1"/>
          </p:cNvSpPr>
          <p:nvPr/>
        </p:nvSpPr>
        <p:spPr bwMode="auto">
          <a:xfrm>
            <a:off x="3275013" y="3357563"/>
            <a:ext cx="554513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0">
                <a:solidFill>
                  <a:schemeClr val="bg1"/>
                </a:solidFill>
              </a:rPr>
              <a:t>Психологическая коррекция избыточной массы тела является перспективным направлением избавления от ожирения. Это один из самых безопасных и долговременных методов.</a:t>
            </a:r>
          </a:p>
        </p:txBody>
      </p:sp>
      <p:sp>
        <p:nvSpPr>
          <p:cNvPr id="24579" name="Прямоугольник 5"/>
          <p:cNvSpPr>
            <a:spLocks noChangeArrowheads="1"/>
          </p:cNvSpPr>
          <p:nvPr/>
        </p:nvSpPr>
        <p:spPr bwMode="auto">
          <a:xfrm>
            <a:off x="4572000" y="404813"/>
            <a:ext cx="429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>
                <a:solidFill>
                  <a:srgbClr val="990000"/>
                </a:solidFill>
              </a:rPr>
              <a:t>ПРОЕКТ TENTORIUM-WELLNESS</a:t>
            </a:r>
          </a:p>
        </p:txBody>
      </p:sp>
      <p:sp>
        <p:nvSpPr>
          <p:cNvPr id="24580" name="Rectangle 9"/>
          <p:cNvSpPr>
            <a:spLocks noChangeArrowheads="1"/>
          </p:cNvSpPr>
          <p:nvPr/>
        </p:nvSpPr>
        <p:spPr bwMode="auto">
          <a:xfrm>
            <a:off x="611188" y="5241925"/>
            <a:ext cx="82089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fontAlgn="t"/>
            <a:r>
              <a:rPr lang="ru-RU" sz="2000" i="0">
                <a:solidFill>
                  <a:schemeClr val="bg1"/>
                </a:solidFill>
              </a:rPr>
              <a:t>Однако сама по себе психологическая коррекция, без решимости соблюдения диеты на фоне увеличения физической активности, просто неэффективна. Отсюда  большой процент неудач и возвращения избыточной массы тела на прежний уровень и выше.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39750" y="1412875"/>
            <a:ext cx="860425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b="1" i="0">
                <a:solidFill>
                  <a:srgbClr val="990000"/>
                </a:solidFill>
                <a:latin typeface="CyrillicOld"/>
              </a:rPr>
              <a:t>ПСИХОЛОГИЧЕСКАЯ КОРРЕКЦИЯ ВЕСА</a:t>
            </a:r>
            <a:r>
              <a:rPr lang="ru-RU" sz="2800" b="1">
                <a:solidFill>
                  <a:srgbClr val="990000"/>
                </a:solidFill>
                <a:latin typeface="CyrillicOld"/>
              </a:rPr>
              <a:t> </a:t>
            </a:r>
          </a:p>
        </p:txBody>
      </p:sp>
      <p:pic>
        <p:nvPicPr>
          <p:cNvPr id="24582" name="Picture 8" descr="1305383753_200634635_1----"/>
          <p:cNvPicPr>
            <a:picLocks noChangeAspect="1" noChangeArrowheads="1"/>
          </p:cNvPicPr>
          <p:nvPr/>
        </p:nvPicPr>
        <p:blipFill>
          <a:blip r:embed="rId2" cstate="print"/>
          <a:srcRect t="40115" r="15675"/>
          <a:stretch>
            <a:fillRect/>
          </a:stretch>
        </p:blipFill>
        <p:spPr bwMode="auto">
          <a:xfrm>
            <a:off x="611188" y="2133600"/>
            <a:ext cx="2474912" cy="28305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1"/>
          <p:cNvSpPr>
            <a:spLocks noChangeArrowheads="1"/>
          </p:cNvSpPr>
          <p:nvPr/>
        </p:nvSpPr>
        <p:spPr bwMode="auto">
          <a:xfrm>
            <a:off x="684213" y="5084763"/>
            <a:ext cx="8027987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5000"/>
              </a:spcBef>
            </a:pPr>
            <a:r>
              <a:rPr lang="ru-RU" sz="2000" i="0">
                <a:solidFill>
                  <a:schemeClr val="bg1"/>
                </a:solidFill>
              </a:rPr>
              <a:t>1. Правильный подбор продуктов и режима питания.</a:t>
            </a:r>
          </a:p>
          <a:p>
            <a:pPr>
              <a:lnSpc>
                <a:spcPct val="130000"/>
              </a:lnSpc>
              <a:spcBef>
                <a:spcPct val="25000"/>
              </a:spcBef>
            </a:pPr>
            <a:r>
              <a:rPr lang="ru-RU" sz="2000" i="0">
                <a:solidFill>
                  <a:schemeClr val="bg1"/>
                </a:solidFill>
              </a:rPr>
              <a:t>2. Дозированные физические нагрузки «под ваш вес». </a:t>
            </a:r>
          </a:p>
          <a:p>
            <a:pPr>
              <a:lnSpc>
                <a:spcPct val="130000"/>
              </a:lnSpc>
              <a:spcBef>
                <a:spcPct val="25000"/>
              </a:spcBef>
            </a:pPr>
            <a:r>
              <a:rPr lang="ru-RU" sz="2000" i="0">
                <a:solidFill>
                  <a:schemeClr val="bg1"/>
                </a:solidFill>
              </a:rPr>
              <a:t>3. Психологический настрой, основанный на релаксации. </a:t>
            </a:r>
          </a:p>
        </p:txBody>
      </p:sp>
      <p:pic>
        <p:nvPicPr>
          <p:cNvPr id="25602" name="Picture 2" descr="http://fitomania.com/wp-content/smotru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2205038"/>
            <a:ext cx="1697038" cy="26638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3" descr="C:\Users\USER\Documents\БИЗНЕС-2012\ПЕРМЬ-2012\ЦИГУН.jpg"/>
          <p:cNvPicPr>
            <a:picLocks noChangeAspect="1" noChangeArrowheads="1"/>
          </p:cNvPicPr>
          <p:nvPr/>
        </p:nvPicPr>
        <p:blipFill>
          <a:blip r:embed="rId3" cstate="print"/>
          <a:srcRect l="12193" b="2678"/>
          <a:stretch>
            <a:fillRect/>
          </a:stretch>
        </p:blipFill>
        <p:spPr bwMode="auto">
          <a:xfrm>
            <a:off x="5040313" y="2214563"/>
            <a:ext cx="3635375" cy="2654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5604" name="Picture 2" descr="http://t2.gstatic.com/images?q=tbn:ANd9GcQtOw9kpwNoqxDD0svLorm8zpnrGIXW-WaZdhsuI2oijkPlP3Vz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2205038"/>
            <a:ext cx="2536825" cy="26638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5605" name="Прямоугольник 5"/>
          <p:cNvSpPr>
            <a:spLocks noChangeArrowheads="1"/>
          </p:cNvSpPr>
          <p:nvPr/>
        </p:nvSpPr>
        <p:spPr bwMode="auto">
          <a:xfrm>
            <a:off x="4572000" y="404813"/>
            <a:ext cx="429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>
                <a:solidFill>
                  <a:srgbClr val="990000"/>
                </a:solidFill>
              </a:rPr>
              <a:t>ПРОЕКТ TENTORIUM-WELLNESS</a:t>
            </a:r>
          </a:p>
        </p:txBody>
      </p:sp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539750" y="1412875"/>
            <a:ext cx="860425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i="0">
                <a:solidFill>
                  <a:srgbClr val="990000"/>
                </a:solidFill>
              </a:rPr>
              <a:t>ТРИ «КИТА»</a:t>
            </a:r>
            <a:r>
              <a:rPr lang="ru-RU" sz="1800" i="0">
                <a:solidFill>
                  <a:srgbClr val="990000"/>
                </a:solidFill>
              </a:rPr>
              <a:t>,</a:t>
            </a:r>
          </a:p>
        </p:txBody>
      </p:sp>
      <p:sp>
        <p:nvSpPr>
          <p:cNvPr id="25607" name="Rectangle 11"/>
          <p:cNvSpPr>
            <a:spLocks noChangeArrowheads="1"/>
          </p:cNvSpPr>
          <p:nvPr/>
        </p:nvSpPr>
        <p:spPr bwMode="auto">
          <a:xfrm>
            <a:off x="2895600" y="1606550"/>
            <a:ext cx="58531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ru-RU" i="0">
                <a:solidFill>
                  <a:srgbClr val="990000"/>
                </a:solidFill>
                <a:latin typeface="CyrillicOld"/>
              </a:rPr>
              <a:t>НА КОТОРЫХ ОСНОВАНЫ СОВРЕМЕННЫЕ ПРОГРАММЫ СНИЖЕНИЯ ВЕСА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"/>
          <p:cNvSpPr>
            <a:spLocks noChangeArrowheads="1"/>
          </p:cNvSpPr>
          <p:nvPr/>
        </p:nvSpPr>
        <p:spPr bwMode="auto">
          <a:xfrm>
            <a:off x="574675" y="2738438"/>
            <a:ext cx="83185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marL="457200" indent="-457200">
              <a:lnSpc>
                <a:spcPct val="85000"/>
              </a:lnSpc>
              <a:buFontTx/>
              <a:buAutoNum type="arabicPeriod"/>
            </a:pPr>
            <a:r>
              <a:rPr lang="ru-RU" sz="2000" i="0" dirty="0">
                <a:solidFill>
                  <a:schemeClr val="bg1"/>
                </a:solidFill>
              </a:rPr>
              <a:t>Ваше питание должно быть нежирным, разнообразным, дробным и частым (до 6 раз в день).</a:t>
            </a:r>
          </a:p>
          <a:p>
            <a:pPr marL="457200" indent="-457200">
              <a:lnSpc>
                <a:spcPct val="85000"/>
              </a:lnSpc>
              <a:buFontTx/>
              <a:buAutoNum type="arabicPeriod"/>
            </a:pPr>
            <a:endParaRPr lang="ru-RU" sz="2000" i="0" dirty="0">
              <a:solidFill>
                <a:schemeClr val="bg1"/>
              </a:solidFill>
            </a:endParaRPr>
          </a:p>
          <a:p>
            <a:pPr marL="457200" indent="-457200">
              <a:lnSpc>
                <a:spcPct val="85000"/>
              </a:lnSpc>
              <a:buFontTx/>
              <a:buAutoNum type="arabicPeriod"/>
            </a:pPr>
            <a:r>
              <a:rPr lang="ru-RU" sz="2000" i="0" dirty="0">
                <a:solidFill>
                  <a:schemeClr val="bg1"/>
                </a:solidFill>
              </a:rPr>
              <a:t>Следует использовать систему частичной замены пищи (СЧЗП), причём как минимум с заменой двух приёмов пищи.</a:t>
            </a:r>
          </a:p>
          <a:p>
            <a:pPr marL="457200" indent="-457200">
              <a:lnSpc>
                <a:spcPct val="85000"/>
              </a:lnSpc>
              <a:buFontTx/>
              <a:buAutoNum type="arabicPeriod"/>
            </a:pPr>
            <a:endParaRPr lang="ru-RU" sz="2000" i="0" dirty="0">
              <a:solidFill>
                <a:schemeClr val="bg1"/>
              </a:solidFill>
            </a:endParaRPr>
          </a:p>
          <a:p>
            <a:pPr marL="457200" indent="-457200">
              <a:lnSpc>
                <a:spcPct val="85000"/>
              </a:lnSpc>
              <a:buFontTx/>
              <a:buAutoNum type="arabicPeriod"/>
            </a:pPr>
            <a:r>
              <a:rPr lang="ru-RU" sz="2000" i="0" dirty="0">
                <a:solidFill>
                  <a:schemeClr val="bg1"/>
                </a:solidFill>
              </a:rPr>
              <a:t>Общая суточная калорийность вашей пищи должна быть </a:t>
            </a:r>
            <a:r>
              <a:rPr lang="ru-RU" sz="2000" i="0" dirty="0" smtClean="0">
                <a:solidFill>
                  <a:schemeClr val="bg1"/>
                </a:solidFill>
              </a:rPr>
              <a:t>около </a:t>
            </a:r>
            <a:r>
              <a:rPr lang="ru-RU" sz="2000" i="0" dirty="0">
                <a:solidFill>
                  <a:schemeClr val="bg1"/>
                </a:solidFill>
              </a:rPr>
              <a:t>1100-1200 ккал. </a:t>
            </a:r>
          </a:p>
          <a:p>
            <a:pPr marL="457200" indent="-457200">
              <a:lnSpc>
                <a:spcPct val="85000"/>
              </a:lnSpc>
              <a:buFontTx/>
              <a:buAutoNum type="arabicPeriod"/>
            </a:pPr>
            <a:endParaRPr lang="ru-RU" sz="2000" i="0" dirty="0">
              <a:solidFill>
                <a:schemeClr val="bg1"/>
              </a:solidFill>
            </a:endParaRPr>
          </a:p>
          <a:p>
            <a:pPr marL="457200" indent="-457200">
              <a:lnSpc>
                <a:spcPct val="85000"/>
              </a:lnSpc>
              <a:buFontTx/>
              <a:buAutoNum type="arabicPeriod"/>
            </a:pPr>
            <a:r>
              <a:rPr lang="ru-RU" sz="2000" i="0" dirty="0">
                <a:solidFill>
                  <a:schemeClr val="bg1"/>
                </a:solidFill>
              </a:rPr>
              <a:t>Последний (лёгкий) приём пищи должен быть не позднее, чем за 2 часа до сна.</a:t>
            </a:r>
          </a:p>
          <a:p>
            <a:pPr marL="457200" indent="-457200">
              <a:lnSpc>
                <a:spcPct val="85000"/>
              </a:lnSpc>
              <a:buFontTx/>
              <a:buAutoNum type="arabicPeriod"/>
            </a:pPr>
            <a:endParaRPr lang="ru-RU" sz="2000" i="0" dirty="0">
              <a:solidFill>
                <a:schemeClr val="bg1"/>
              </a:solidFill>
            </a:endParaRPr>
          </a:p>
          <a:p>
            <a:pPr marL="457200" indent="-457200">
              <a:lnSpc>
                <a:spcPct val="85000"/>
              </a:lnSpc>
              <a:buFontTx/>
              <a:buAutoNum type="arabicPeriod"/>
            </a:pPr>
            <a:r>
              <a:rPr lang="ru-RU" sz="2000" i="0" dirty="0">
                <a:solidFill>
                  <a:schemeClr val="bg1"/>
                </a:solidFill>
              </a:rPr>
              <a:t>Следует использовать питьевой режим до 1,5-2,0 литров чистой питьевой воды. 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39750" y="1412875"/>
            <a:ext cx="8604250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b="1" i="0">
                <a:solidFill>
                  <a:srgbClr val="990000"/>
                </a:solidFill>
                <a:latin typeface="CyrillicOld"/>
              </a:rPr>
              <a:t>СОВРЕМЕННЫЕ РЕКОМЕНДАЦИИ</a:t>
            </a:r>
          </a:p>
          <a:p>
            <a:pPr>
              <a:defRPr/>
            </a:pPr>
            <a:r>
              <a:rPr lang="ru-RU" sz="2000" i="0">
                <a:solidFill>
                  <a:srgbClr val="990000"/>
                </a:solidFill>
                <a:latin typeface="CyrillicOld"/>
              </a:rPr>
              <a:t>ПО ПРАВИЛЬНОМУ ПОДБОРУ ПРОДУКТОВ И РЕЖИМУ ПИТАНИЯ</a:t>
            </a:r>
          </a:p>
        </p:txBody>
      </p:sp>
      <p:sp>
        <p:nvSpPr>
          <p:cNvPr id="26627" name="Прямоугольник 5"/>
          <p:cNvSpPr>
            <a:spLocks noChangeArrowheads="1"/>
          </p:cNvSpPr>
          <p:nvPr/>
        </p:nvSpPr>
        <p:spPr bwMode="auto">
          <a:xfrm>
            <a:off x="4572000" y="404813"/>
            <a:ext cx="429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>
                <a:solidFill>
                  <a:srgbClr val="990000"/>
                </a:solidFill>
              </a:rPr>
              <a:t>ПРОЕКТ TENTORIUM-WELLNESS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"/>
          <p:cNvSpPr>
            <a:spLocks noChangeArrowheads="1"/>
          </p:cNvSpPr>
          <p:nvPr/>
        </p:nvSpPr>
        <p:spPr bwMode="auto">
          <a:xfrm>
            <a:off x="539750" y="2574925"/>
            <a:ext cx="79930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marL="457200" indent="-457200" algn="ctr"/>
            <a:r>
              <a:rPr lang="ru-RU" sz="2500" i="0">
                <a:solidFill>
                  <a:srgbClr val="990000"/>
                </a:solidFill>
              </a:rPr>
              <a:t>Что такое современная система частичной </a:t>
            </a:r>
          </a:p>
          <a:p>
            <a:pPr marL="457200" indent="-457200" algn="ctr"/>
            <a:r>
              <a:rPr lang="ru-RU" sz="2500" i="0">
                <a:solidFill>
                  <a:srgbClr val="990000"/>
                </a:solidFill>
              </a:rPr>
              <a:t>замены пищи (СЧЗП)?</a:t>
            </a:r>
          </a:p>
        </p:txBody>
      </p:sp>
      <p:sp>
        <p:nvSpPr>
          <p:cNvPr id="27650" name="Прямоугольник 5"/>
          <p:cNvSpPr>
            <a:spLocks noChangeArrowheads="1"/>
          </p:cNvSpPr>
          <p:nvPr/>
        </p:nvSpPr>
        <p:spPr bwMode="auto">
          <a:xfrm>
            <a:off x="468313" y="3500438"/>
            <a:ext cx="84963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0">
                <a:solidFill>
                  <a:schemeClr val="bg1"/>
                </a:solidFill>
              </a:rPr>
              <a:t>Это когда один или два приёма  пищи замещаются специальными сбалансированными по питательным веществам продуктами, по вкусовым качествам и внешнему виду, напоминающие обычные продукты питания. </a:t>
            </a:r>
          </a:p>
          <a:p>
            <a:endParaRPr lang="ru-RU" sz="2000" i="0">
              <a:solidFill>
                <a:schemeClr val="bg1"/>
              </a:solidFill>
            </a:endParaRPr>
          </a:p>
          <a:p>
            <a:pPr algn="ctr"/>
            <a:r>
              <a:rPr lang="ru-RU" sz="2000" b="1" i="0">
                <a:solidFill>
                  <a:srgbClr val="990000"/>
                </a:solidFill>
              </a:rPr>
              <a:t>СЧЗП – это специальные белково-углеводные и витаминно-минеральные коктейли.</a:t>
            </a:r>
          </a:p>
          <a:p>
            <a:pPr algn="ctr"/>
            <a:endParaRPr lang="ru-RU" sz="2000" b="1" i="0">
              <a:solidFill>
                <a:srgbClr val="990000"/>
              </a:solidFill>
            </a:endParaRPr>
          </a:p>
          <a:p>
            <a:r>
              <a:rPr lang="ru-RU" sz="2000" i="0">
                <a:solidFill>
                  <a:schemeClr val="bg1"/>
                </a:solidFill>
              </a:rPr>
              <a:t>При этом суточная калорийность пищи составляет около 1100-1200 ккал, а питательная ценность покрывает все потребности.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39750" y="1412875"/>
            <a:ext cx="8604250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b="1" i="0">
                <a:solidFill>
                  <a:srgbClr val="990000"/>
                </a:solidFill>
                <a:latin typeface="CyrillicOld"/>
              </a:rPr>
              <a:t>СОВРЕМЕННЫЕ РЕКОМЕНДАЦИИ</a:t>
            </a:r>
          </a:p>
          <a:p>
            <a:pPr>
              <a:defRPr/>
            </a:pPr>
            <a:r>
              <a:rPr lang="ru-RU" sz="2000" i="0">
                <a:solidFill>
                  <a:srgbClr val="990000"/>
                </a:solidFill>
                <a:latin typeface="CyrillicOld"/>
              </a:rPr>
              <a:t>ПО ПРАВИЛЬНОМУ ПОДБОРУ ПРОДУКТОВ И РЕЖИМУ ПИТАНИЯ</a:t>
            </a:r>
          </a:p>
        </p:txBody>
      </p:sp>
      <p:sp>
        <p:nvSpPr>
          <p:cNvPr id="27652" name="Прямоугольник 5"/>
          <p:cNvSpPr>
            <a:spLocks noChangeArrowheads="1"/>
          </p:cNvSpPr>
          <p:nvPr/>
        </p:nvSpPr>
        <p:spPr bwMode="auto">
          <a:xfrm>
            <a:off x="4572000" y="404813"/>
            <a:ext cx="429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>
                <a:solidFill>
                  <a:srgbClr val="990000"/>
                </a:solidFill>
              </a:rPr>
              <a:t>ПРОЕКТ TENTORIUM-WELLNESS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8"/>
          <p:cNvSpPr>
            <a:spLocks noChangeArrowheads="1"/>
          </p:cNvSpPr>
          <p:nvPr/>
        </p:nvSpPr>
        <p:spPr bwMode="auto">
          <a:xfrm>
            <a:off x="179388" y="5368925"/>
            <a:ext cx="89646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i="0" dirty="0">
                <a:solidFill>
                  <a:schemeClr val="bg1"/>
                </a:solidFill>
              </a:rPr>
              <a:t>Полученный результат нужно умножить на коэффициент вашей </a:t>
            </a:r>
            <a:r>
              <a:rPr lang="ru-RU" sz="1600" i="0" dirty="0" smtClean="0">
                <a:solidFill>
                  <a:schemeClr val="bg1"/>
                </a:solidFill>
              </a:rPr>
              <a:t>физической </a:t>
            </a:r>
            <a:r>
              <a:rPr lang="ru-RU" sz="1600" i="0" dirty="0">
                <a:solidFill>
                  <a:schemeClr val="bg1"/>
                </a:solidFill>
              </a:rPr>
              <a:t>активности: низкий - 1,0; средний - 1,3; высокий -1,5.</a:t>
            </a:r>
          </a:p>
        </p:txBody>
      </p:sp>
      <p:graphicFrame>
        <p:nvGraphicFramePr>
          <p:cNvPr id="28705" name="Group 33"/>
          <p:cNvGraphicFramePr>
            <a:graphicFrameLocks noGrp="1"/>
          </p:cNvGraphicFramePr>
          <p:nvPr/>
        </p:nvGraphicFramePr>
        <p:xfrm>
          <a:off x="539750" y="2565400"/>
          <a:ext cx="8135938" cy="2762252"/>
        </p:xfrm>
        <a:graphic>
          <a:graphicData uri="http://schemas.openxmlformats.org/drawingml/2006/table">
            <a:tbl>
              <a:tblPr/>
              <a:tblGrid>
                <a:gridCol w="8135938"/>
              </a:tblGrid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Мужчины: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18—30 лет (0,0630 х вес в кг +2,8957) х 240 (ккал) =;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31—60 лет (0,0484 х вес в кг + 3,6534) х 240 (ккал) =;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&gt; 60 лет (0,0491 х вес в кг + 2,4587) х 240 (ккал) =.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Женщины: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18—30 лет (0,0621 х вес в кг +2,0357) х 240 (ккал) =;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31—60 лет (0,0342 х вес в кг + 3,5377) х 240 (ккал) =;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&gt; 60 лет (0,0377 х вес в кг + 2,7545) х 240 (ккал) =.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8694" name="Прямоугольник 11"/>
          <p:cNvSpPr>
            <a:spLocks noChangeArrowheads="1"/>
          </p:cNvSpPr>
          <p:nvPr/>
        </p:nvSpPr>
        <p:spPr bwMode="auto">
          <a:xfrm>
            <a:off x="539750" y="5967413"/>
            <a:ext cx="8135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0" dirty="0">
                <a:solidFill>
                  <a:srgbClr val="990000"/>
                </a:solidFill>
              </a:rPr>
              <a:t>Пример:</a:t>
            </a:r>
            <a:r>
              <a:rPr lang="ru-RU" sz="2000" i="0" dirty="0">
                <a:solidFill>
                  <a:schemeClr val="bg1"/>
                </a:solidFill>
              </a:rPr>
              <a:t> женщина, 40 л, 68 кг, средняя физическая активность:  </a:t>
            </a:r>
          </a:p>
          <a:p>
            <a:pPr algn="ctr"/>
            <a:r>
              <a:rPr lang="ru-RU" sz="2000" i="0" dirty="0">
                <a:solidFill>
                  <a:schemeClr val="bg1"/>
                </a:solidFill>
              </a:rPr>
              <a:t>0,0342 </a:t>
            </a:r>
            <a:r>
              <a:rPr lang="ru-RU" sz="2000" i="0" dirty="0" err="1">
                <a:solidFill>
                  <a:schemeClr val="bg1"/>
                </a:solidFill>
              </a:rPr>
              <a:t>х</a:t>
            </a:r>
            <a:r>
              <a:rPr lang="ru-RU" sz="2000" i="0" dirty="0">
                <a:solidFill>
                  <a:schemeClr val="bg1"/>
                </a:solidFill>
              </a:rPr>
              <a:t> </a:t>
            </a:r>
            <a:r>
              <a:rPr lang="ru-RU" sz="2000" b="1" i="0" dirty="0">
                <a:solidFill>
                  <a:srgbClr val="993300"/>
                </a:solidFill>
              </a:rPr>
              <a:t>68 кг </a:t>
            </a:r>
            <a:r>
              <a:rPr lang="ru-RU" sz="2000" i="0" dirty="0">
                <a:solidFill>
                  <a:schemeClr val="bg1"/>
                </a:solidFill>
              </a:rPr>
              <a:t>+ 3,5377 </a:t>
            </a:r>
            <a:r>
              <a:rPr lang="ru-RU" sz="2000" i="0" dirty="0" err="1">
                <a:solidFill>
                  <a:schemeClr val="bg1"/>
                </a:solidFill>
              </a:rPr>
              <a:t>х</a:t>
            </a:r>
            <a:r>
              <a:rPr lang="ru-RU" sz="2000" i="0" dirty="0">
                <a:solidFill>
                  <a:schemeClr val="bg1"/>
                </a:solidFill>
              </a:rPr>
              <a:t> 240 = 1678 </a:t>
            </a:r>
            <a:r>
              <a:rPr lang="ru-RU" sz="2000" i="0" dirty="0" err="1">
                <a:solidFill>
                  <a:schemeClr val="bg1"/>
                </a:solidFill>
              </a:rPr>
              <a:t>х</a:t>
            </a:r>
            <a:r>
              <a:rPr lang="ru-RU" sz="2000" i="0" dirty="0">
                <a:solidFill>
                  <a:schemeClr val="bg1"/>
                </a:solidFill>
              </a:rPr>
              <a:t> </a:t>
            </a:r>
            <a:r>
              <a:rPr lang="ru-RU" sz="2000" b="1" i="0" dirty="0">
                <a:solidFill>
                  <a:srgbClr val="993300"/>
                </a:solidFill>
              </a:rPr>
              <a:t>1,3</a:t>
            </a:r>
            <a:r>
              <a:rPr lang="ru-RU" sz="2000" i="0" dirty="0">
                <a:solidFill>
                  <a:schemeClr val="bg1"/>
                </a:solidFill>
              </a:rPr>
              <a:t>  = </a:t>
            </a:r>
            <a:r>
              <a:rPr lang="ru-RU" sz="2000" b="1" i="0" dirty="0">
                <a:solidFill>
                  <a:schemeClr val="bg1"/>
                </a:solidFill>
              </a:rPr>
              <a:t>1829 ккал</a:t>
            </a:r>
          </a:p>
        </p:txBody>
      </p:sp>
      <p:sp>
        <p:nvSpPr>
          <p:cNvPr id="28695" name="Прямоугольник 5"/>
          <p:cNvSpPr>
            <a:spLocks noChangeArrowheads="1"/>
          </p:cNvSpPr>
          <p:nvPr/>
        </p:nvSpPr>
        <p:spPr bwMode="auto">
          <a:xfrm>
            <a:off x="4572000" y="404813"/>
            <a:ext cx="429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>
                <a:solidFill>
                  <a:srgbClr val="990000"/>
                </a:solidFill>
              </a:rPr>
              <a:t>ПРОЕКТ TENTORIUM-WELLNESS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39750" y="1412875"/>
            <a:ext cx="8604250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b="1" i="0">
                <a:solidFill>
                  <a:srgbClr val="990000"/>
                </a:solidFill>
                <a:latin typeface="CyrillicOld"/>
              </a:rPr>
              <a:t>СОВРЕМЕННЫЕ РЕКОМЕНДАЦИИ</a:t>
            </a:r>
          </a:p>
          <a:p>
            <a:pPr>
              <a:defRPr/>
            </a:pPr>
            <a:r>
              <a:rPr lang="ru-RU" sz="2000" i="0">
                <a:solidFill>
                  <a:srgbClr val="990000"/>
                </a:solidFill>
                <a:latin typeface="CyrillicOld"/>
              </a:rPr>
              <a:t>ПО РАСЧЁТУ СУТОЧНОЙ КАЛОРИЙНОСТИ ВАШЕГО ПИТАНИЯ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1"/>
          <p:cNvSpPr>
            <a:spLocks noChangeArrowheads="1"/>
          </p:cNvSpPr>
          <p:nvPr/>
        </p:nvSpPr>
        <p:spPr bwMode="auto">
          <a:xfrm>
            <a:off x="0" y="2708275"/>
            <a:ext cx="91440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marL="742950" lvl="1" indent="-285750">
              <a:buFontTx/>
              <a:buChar char="•"/>
            </a:pPr>
            <a:r>
              <a:rPr lang="ru-RU" sz="2000" b="1" i="0" dirty="0">
                <a:solidFill>
                  <a:srgbClr val="990000"/>
                </a:solidFill>
              </a:rPr>
              <a:t>Если вы мало двигаетесь,</a:t>
            </a:r>
            <a:r>
              <a:rPr lang="ru-RU" sz="2000" i="0" dirty="0">
                <a:solidFill>
                  <a:schemeClr val="bg1"/>
                </a:solidFill>
              </a:rPr>
              <a:t> не делаете гимнастики, не делаете пробежек, не «крутите» велотренажер, то </a:t>
            </a:r>
            <a:r>
              <a:rPr lang="ru-RU" sz="2000" b="1" i="0" dirty="0">
                <a:solidFill>
                  <a:schemeClr val="bg1"/>
                </a:solidFill>
              </a:rPr>
              <a:t>ваша физическая активность низкая и равна коэффициенту 1,0.</a:t>
            </a:r>
          </a:p>
          <a:p>
            <a:pPr marL="742950" lvl="1" indent="-285750">
              <a:buFontTx/>
              <a:buChar char="•"/>
            </a:pPr>
            <a:r>
              <a:rPr lang="ru-RU" sz="2000" b="1" i="0" dirty="0">
                <a:solidFill>
                  <a:srgbClr val="990000"/>
                </a:solidFill>
                <a:latin typeface="CyrillicOld"/>
              </a:rPr>
              <a:t>Если вы до 3-х раз в неделю делаете гимнастику</a:t>
            </a:r>
            <a:r>
              <a:rPr lang="ru-RU" sz="2000" i="0" dirty="0">
                <a:solidFill>
                  <a:schemeClr val="bg1"/>
                </a:solidFill>
                <a:latin typeface="CyrillicOld"/>
              </a:rPr>
              <a:t>, до 3-х раз в неделю совершаете пробежки в легком темпе или «крутите» велотренажер в режиме велосипедной прогулки, </a:t>
            </a:r>
            <a:r>
              <a:rPr lang="ru-RU" sz="2000" i="0" dirty="0" smtClean="0">
                <a:solidFill>
                  <a:schemeClr val="bg1"/>
                </a:solidFill>
                <a:latin typeface="CyrillicOld"/>
              </a:rPr>
              <a:t>а также регулярно  в </a:t>
            </a:r>
            <a:r>
              <a:rPr lang="ru-RU" sz="2000" i="0" dirty="0">
                <a:solidFill>
                  <a:schemeClr val="bg1"/>
                </a:solidFill>
                <a:latin typeface="CyrillicOld"/>
              </a:rPr>
              <a:t>домашних условиях «качаете» пресс, то </a:t>
            </a:r>
            <a:r>
              <a:rPr lang="ru-RU" sz="2000" b="1" i="0" dirty="0">
                <a:solidFill>
                  <a:schemeClr val="bg1"/>
                </a:solidFill>
                <a:latin typeface="CyrillicOld"/>
              </a:rPr>
              <a:t>ваша физическая активность средняя и равна коэффициенту 1,3. </a:t>
            </a:r>
          </a:p>
          <a:p>
            <a:pPr marL="742950" lvl="1" indent="-285750">
              <a:buFontTx/>
              <a:buChar char="•"/>
            </a:pPr>
            <a:r>
              <a:rPr lang="ru-RU" sz="2000" b="1" i="0" dirty="0">
                <a:solidFill>
                  <a:srgbClr val="990000"/>
                </a:solidFill>
                <a:latin typeface="CyrillicOld"/>
              </a:rPr>
              <a:t>А если вы, более чем 3 раза в неделю усиленно тренируетесь</a:t>
            </a:r>
            <a:r>
              <a:rPr lang="ru-RU" sz="2000" i="0" dirty="0">
                <a:solidFill>
                  <a:schemeClr val="bg1"/>
                </a:solidFill>
                <a:latin typeface="CyrillicOld"/>
              </a:rPr>
              <a:t> </a:t>
            </a:r>
            <a:r>
              <a:rPr lang="ru-RU" sz="2000" i="0" dirty="0" smtClean="0">
                <a:solidFill>
                  <a:schemeClr val="bg1"/>
                </a:solidFill>
                <a:latin typeface="CyrillicOld"/>
              </a:rPr>
              <a:t>  в </a:t>
            </a:r>
            <a:r>
              <a:rPr lang="ru-RU" sz="2000" i="0" dirty="0">
                <a:solidFill>
                  <a:schemeClr val="bg1"/>
                </a:solidFill>
                <a:latin typeface="CyrillicOld"/>
              </a:rPr>
              <a:t>спортивном зале, в бассейне или ходите на танцы и регулярно отправляетесь в походы, </a:t>
            </a:r>
            <a:r>
              <a:rPr lang="ru-RU" sz="2000" b="1" i="0" dirty="0">
                <a:solidFill>
                  <a:schemeClr val="bg1"/>
                </a:solidFill>
                <a:latin typeface="CyrillicOld"/>
              </a:rPr>
              <a:t>ваша физическая активность высокая </a:t>
            </a:r>
            <a:r>
              <a:rPr lang="ru-RU" sz="2000" b="1" i="0" dirty="0" smtClean="0">
                <a:solidFill>
                  <a:schemeClr val="bg1"/>
                </a:solidFill>
                <a:latin typeface="CyrillicOld"/>
              </a:rPr>
              <a:t>   и </a:t>
            </a:r>
            <a:r>
              <a:rPr lang="ru-RU" sz="2000" b="1" i="0" dirty="0">
                <a:solidFill>
                  <a:schemeClr val="bg1"/>
                </a:solidFill>
                <a:latin typeface="CyrillicOld"/>
              </a:rPr>
              <a:t>равна коэффициенту 1,5.</a:t>
            </a:r>
            <a:endParaRPr lang="ru-RU" sz="2000" b="1" i="0" dirty="0">
              <a:solidFill>
                <a:schemeClr val="bg1"/>
              </a:solidFill>
            </a:endParaRPr>
          </a:p>
        </p:txBody>
      </p:sp>
      <p:sp>
        <p:nvSpPr>
          <p:cNvPr id="29698" name="Прямоугольник 5"/>
          <p:cNvSpPr>
            <a:spLocks noChangeArrowheads="1"/>
          </p:cNvSpPr>
          <p:nvPr/>
        </p:nvSpPr>
        <p:spPr bwMode="auto">
          <a:xfrm>
            <a:off x="4572000" y="404813"/>
            <a:ext cx="429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>
                <a:solidFill>
                  <a:srgbClr val="990000"/>
                </a:solidFill>
              </a:rPr>
              <a:t>ПРОЕКТ TENTORIUM-WELLNESS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39750" y="1412875"/>
            <a:ext cx="8604250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i="0">
                <a:solidFill>
                  <a:srgbClr val="990000"/>
                </a:solidFill>
                <a:latin typeface="CyrillicOld"/>
              </a:rPr>
              <a:t>ОПРЕДЕЛЕНИЕ КОЭФФИЦИЕНТА</a:t>
            </a:r>
          </a:p>
          <a:p>
            <a:pPr>
              <a:defRPr/>
            </a:pPr>
            <a:r>
              <a:rPr lang="ru-RU" sz="2800" i="0">
                <a:solidFill>
                  <a:srgbClr val="990000"/>
                </a:solidFill>
                <a:latin typeface="CyrillicOld"/>
              </a:rPr>
              <a:t>УРОВНЯ ВАШЕЙ ФИЗИЧЕСКОЙ АКТИВНОСТИ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77" name="Group 57"/>
          <p:cNvGraphicFramePr>
            <a:graphicFrameLocks noGrp="1"/>
          </p:cNvGraphicFramePr>
          <p:nvPr/>
        </p:nvGraphicFramePr>
        <p:xfrm>
          <a:off x="611188" y="2708275"/>
          <a:ext cx="8064500" cy="3898811"/>
        </p:xfrm>
        <a:graphic>
          <a:graphicData uri="http://schemas.openxmlformats.org/drawingml/2006/table">
            <a:tbl>
              <a:tblPr/>
              <a:tblGrid>
                <a:gridCol w="5376862"/>
                <a:gridCol w="2687638"/>
              </a:tblGrid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Наименование продукта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Калорийность, ккал/100 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936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Овощи и зелень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Баклажаны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Зелёный горошек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93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Зелёный горошек консервированный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Кабачки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Капуста белокочанная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23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Капуста брокколи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Картофель отварной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60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Кукуруза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103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Морковь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Огурцы свежие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15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62" name="Прямоугольник 5"/>
          <p:cNvSpPr>
            <a:spLocks noChangeArrowheads="1"/>
          </p:cNvSpPr>
          <p:nvPr/>
        </p:nvSpPr>
        <p:spPr bwMode="auto">
          <a:xfrm>
            <a:off x="4572000" y="404813"/>
            <a:ext cx="429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>
                <a:solidFill>
                  <a:srgbClr val="990000"/>
                </a:solidFill>
              </a:rPr>
              <a:t>ПРОЕКТ TENTORIUM-WELLNESS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39750" y="1412875"/>
            <a:ext cx="8604250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i="0">
                <a:solidFill>
                  <a:srgbClr val="990000"/>
                </a:solidFill>
                <a:latin typeface="CyrillicOld"/>
              </a:rPr>
              <a:t>ОПРЕДЕЛЕНИЕ СУТОЧНОЙ КАЛОРИЙНОСТИ</a:t>
            </a:r>
          </a:p>
          <a:p>
            <a:pPr>
              <a:defRPr/>
            </a:pPr>
            <a:r>
              <a:rPr lang="ru-RU" sz="1800" i="0">
                <a:solidFill>
                  <a:srgbClr val="990000"/>
                </a:solidFill>
                <a:latin typeface="CyrillicOld"/>
              </a:rPr>
              <a:t>ВАШЕГО СУТОЧНОГО РАЦИОНА ИСХОДЯ ИЗ ОБЫЧНЫХ ПРОДУКТОВ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56" name="Group 112"/>
          <p:cNvGraphicFramePr>
            <a:graphicFrameLocks noGrp="1"/>
          </p:cNvGraphicFramePr>
          <p:nvPr/>
        </p:nvGraphicFramePr>
        <p:xfrm>
          <a:off x="827088" y="2924175"/>
          <a:ext cx="8064500" cy="3690848"/>
        </p:xfrm>
        <a:graphic>
          <a:graphicData uri="http://schemas.openxmlformats.org/drawingml/2006/table">
            <a:tbl>
              <a:tblPr/>
              <a:tblGrid>
                <a:gridCol w="5376862"/>
                <a:gridCol w="2687638"/>
              </a:tblGrid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Наименование продукта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Калорийность, ккал/100 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778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Крупы и мука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Мука Пшеничная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348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Мука Ржаная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347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Крупа Гречневая ядрица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346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Крупа манная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340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Крупа овсяная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374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Крупа перловая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342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Крупа пшеничная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352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Крупа пшенная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335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Кукурузные хлопья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369 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Макаронные изделия 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350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86" name="Прямоугольник 5"/>
          <p:cNvSpPr>
            <a:spLocks noChangeArrowheads="1"/>
          </p:cNvSpPr>
          <p:nvPr/>
        </p:nvSpPr>
        <p:spPr bwMode="auto">
          <a:xfrm>
            <a:off x="4787900" y="620713"/>
            <a:ext cx="429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>
                <a:solidFill>
                  <a:srgbClr val="990000"/>
                </a:solidFill>
              </a:rPr>
              <a:t>ПРОЕКТ TENTORIUM-WELLNESS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755650" y="1628775"/>
            <a:ext cx="8388350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i="0">
                <a:solidFill>
                  <a:srgbClr val="990000"/>
                </a:solidFill>
                <a:latin typeface="CyrillicOld"/>
              </a:rPr>
              <a:t>ОПРЕДЕЛЕНИЕ СУТОЧНОЙ КАЛОРИЙНОСТИ</a:t>
            </a:r>
          </a:p>
          <a:p>
            <a:pPr>
              <a:defRPr/>
            </a:pPr>
            <a:r>
              <a:rPr lang="ru-RU" sz="1800" i="0">
                <a:solidFill>
                  <a:srgbClr val="990000"/>
                </a:solidFill>
                <a:latin typeface="CyrillicOld"/>
              </a:rPr>
              <a:t>ВАШЕГО СУТОЧНОГО РАЦИОНА ИСХОДЯ ИЗ ОБЫЧНЫХ ПРОДУКТОВ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810" name="Group 42"/>
          <p:cNvGraphicFramePr>
            <a:graphicFrameLocks noGrp="1"/>
          </p:cNvGraphicFramePr>
          <p:nvPr/>
        </p:nvGraphicFramePr>
        <p:xfrm>
          <a:off x="684213" y="2636838"/>
          <a:ext cx="8064500" cy="3451442"/>
        </p:xfrm>
        <a:graphic>
          <a:graphicData uri="http://schemas.openxmlformats.org/drawingml/2006/table">
            <a:tbl>
              <a:tblPr/>
              <a:tblGrid>
                <a:gridCol w="5376862"/>
                <a:gridCol w="2687638"/>
              </a:tblGrid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Наименование продукта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Калорийность, ккал/100 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778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Говядина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Говядина тушеная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180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Говяжий фарш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118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Грудинка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405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Нежирное жаркое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200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Свинина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Нежирное жаркое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184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Окорок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543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Отбивная на косточке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537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04" name="Прямоугольник 5"/>
          <p:cNvSpPr>
            <a:spLocks noChangeArrowheads="1"/>
          </p:cNvSpPr>
          <p:nvPr/>
        </p:nvSpPr>
        <p:spPr bwMode="auto">
          <a:xfrm>
            <a:off x="4572000" y="404813"/>
            <a:ext cx="429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>
                <a:solidFill>
                  <a:srgbClr val="990000"/>
                </a:solidFill>
              </a:rPr>
              <a:t>ПРОЕКТ TENTORIUM-WELLNESS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39750" y="1412875"/>
            <a:ext cx="8604250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i="0">
                <a:solidFill>
                  <a:srgbClr val="990000"/>
                </a:solidFill>
                <a:latin typeface="CyrillicOld"/>
              </a:rPr>
              <a:t>ОПРЕДЕЛЕНИЕ СУТОЧНОЙ КАЛОРИЙНОСТИ</a:t>
            </a:r>
          </a:p>
          <a:p>
            <a:pPr>
              <a:defRPr/>
            </a:pPr>
            <a:r>
              <a:rPr lang="ru-RU" sz="1800" i="0">
                <a:solidFill>
                  <a:srgbClr val="990000"/>
                </a:solidFill>
                <a:latin typeface="CyrillicOld"/>
              </a:rPr>
              <a:t>ВАШЕГО СУТОЧНОГО РАЦИОНА, ИСХОДЯ ИЗ ОБЫЧНЫХ ПРОДУКТОВ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39750" y="1268413"/>
            <a:ext cx="860425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lnSpc>
                <a:spcPts val="2800"/>
              </a:lnSpc>
              <a:defRPr/>
            </a:pPr>
            <a:r>
              <a:rPr lang="ru-RU" sz="3000" b="1" dirty="0"/>
              <a:t> </a:t>
            </a:r>
            <a:r>
              <a:rPr lang="ru-RU" sz="3000" b="1" i="0" dirty="0">
                <a:solidFill>
                  <a:srgbClr val="990000"/>
                </a:solidFill>
              </a:rPr>
              <a:t>«А есть ли у меня лишние килограммы?»</a:t>
            </a:r>
            <a:endParaRPr lang="ru-RU" sz="3000" b="1" dirty="0"/>
          </a:p>
        </p:txBody>
      </p:sp>
      <p:sp>
        <p:nvSpPr>
          <p:cNvPr id="15362" name="Прямоугольник 5"/>
          <p:cNvSpPr>
            <a:spLocks noChangeArrowheads="1"/>
          </p:cNvSpPr>
          <p:nvPr/>
        </p:nvSpPr>
        <p:spPr bwMode="auto">
          <a:xfrm>
            <a:off x="4572000" y="404813"/>
            <a:ext cx="429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>
                <a:solidFill>
                  <a:srgbClr val="990000"/>
                </a:solidFill>
              </a:rPr>
              <a:t>ПРОЕКТ TENTORIUM-WELLNESS</a:t>
            </a:r>
          </a:p>
        </p:txBody>
      </p: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539750" y="4837113"/>
            <a:ext cx="81359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2000" b="1" i="0" dirty="0">
                <a:solidFill>
                  <a:srgbClr val="990000"/>
                </a:solidFill>
              </a:rPr>
              <a:t>Избыточный вес из личной проблемы одного человека превратился в глобальную катастрофу. </a:t>
            </a:r>
          </a:p>
          <a:p>
            <a:r>
              <a:rPr lang="ru-RU" sz="2000" b="1" i="0" dirty="0">
                <a:solidFill>
                  <a:srgbClr val="990000"/>
                </a:solidFill>
              </a:rPr>
              <a:t>Эксперты Всемирной организации здравоохранения официально заявили о проблеме снижения веса и мировой эпидемии ожирения!</a:t>
            </a:r>
            <a:endParaRPr lang="ru-RU" sz="2000" b="1" dirty="0"/>
          </a:p>
        </p:txBody>
      </p:sp>
      <p:sp>
        <p:nvSpPr>
          <p:cNvPr id="15364" name="Rectangle 9"/>
          <p:cNvSpPr>
            <a:spLocks noChangeArrowheads="1"/>
          </p:cNvSpPr>
          <p:nvPr/>
        </p:nvSpPr>
        <p:spPr bwMode="auto">
          <a:xfrm>
            <a:off x="4355976" y="2133600"/>
            <a:ext cx="46085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2000" b="1" i="0" dirty="0">
                <a:solidFill>
                  <a:schemeClr val="bg1"/>
                </a:solidFill>
                <a:latin typeface="+mj-lt"/>
              </a:rPr>
              <a:t>Примерно пять из шести человек постоянно задумываются над этим вопросом и четверо отвечают, вздыхая:  «Да, есть…..». </a:t>
            </a:r>
          </a:p>
          <a:p>
            <a:pPr>
              <a:lnSpc>
                <a:spcPts val="2800"/>
              </a:lnSpc>
            </a:pPr>
            <a:endParaRPr lang="ru-RU" sz="2000" b="1" i="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2800"/>
              </a:lnSpc>
            </a:pPr>
            <a:r>
              <a:rPr lang="ru-RU" sz="2000" b="1" i="0" dirty="0">
                <a:solidFill>
                  <a:schemeClr val="bg1"/>
                </a:solidFill>
                <a:latin typeface="+mj-lt"/>
              </a:rPr>
              <a:t>И ЧТО ЖЕ ДЕЛАТЬ?</a:t>
            </a:r>
          </a:p>
        </p:txBody>
      </p:sp>
      <p:pic>
        <p:nvPicPr>
          <p:cNvPr id="15365" name="Picture 7" descr="paradis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060575"/>
            <a:ext cx="3671888" cy="2413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77" name="Group 85"/>
          <p:cNvGraphicFramePr>
            <a:graphicFrameLocks noGrp="1"/>
          </p:cNvGraphicFramePr>
          <p:nvPr/>
        </p:nvGraphicFramePr>
        <p:xfrm>
          <a:off x="684213" y="2636838"/>
          <a:ext cx="8064500" cy="3887791"/>
        </p:xfrm>
        <a:graphic>
          <a:graphicData uri="http://schemas.openxmlformats.org/drawingml/2006/table">
            <a:tbl>
              <a:tblPr/>
              <a:tblGrid>
                <a:gridCol w="5376862"/>
                <a:gridCol w="2687638"/>
              </a:tblGrid>
              <a:tr h="344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Наименование продукта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Калорийность, ккал/100 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40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Птица, дичь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Дикая птица, в среднем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390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Зайчатина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124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Колбаса вареная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250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Колбаса полукопченная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380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Курица вареная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135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Курица жареная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210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Утка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405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Дикая птица, в среднем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390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30" name="Прямоугольник 5"/>
          <p:cNvSpPr>
            <a:spLocks noChangeArrowheads="1"/>
          </p:cNvSpPr>
          <p:nvPr/>
        </p:nvSpPr>
        <p:spPr bwMode="auto">
          <a:xfrm>
            <a:off x="4572000" y="404813"/>
            <a:ext cx="429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>
                <a:solidFill>
                  <a:srgbClr val="990000"/>
                </a:solidFill>
              </a:rPr>
              <a:t>ПРОЕКТ TENTORIUM-WELLNESS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39750" y="1412875"/>
            <a:ext cx="8604250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i="0">
                <a:solidFill>
                  <a:srgbClr val="990000"/>
                </a:solidFill>
                <a:latin typeface="CyrillicOld"/>
              </a:rPr>
              <a:t>ОПРЕДЕЛЕНИЕ КАЛОРИЙНОСТИ</a:t>
            </a:r>
          </a:p>
          <a:p>
            <a:pPr>
              <a:defRPr/>
            </a:pPr>
            <a:r>
              <a:rPr lang="ru-RU" sz="1800" i="0">
                <a:solidFill>
                  <a:srgbClr val="990000"/>
                </a:solidFill>
                <a:latin typeface="CyrillicOld"/>
              </a:rPr>
              <a:t>ВАШЕГО СУТОЧНОГО РАЦИОНА, ИСХОДЯ ИЗ ОБЫЧНЫХ ПРОДУКТОВ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60" name="Group 44"/>
          <p:cNvGraphicFramePr>
            <a:graphicFrameLocks noGrp="1"/>
          </p:cNvGraphicFramePr>
          <p:nvPr/>
        </p:nvGraphicFramePr>
        <p:xfrm>
          <a:off x="684213" y="2565400"/>
          <a:ext cx="8064500" cy="3527427"/>
        </p:xfrm>
        <a:graphic>
          <a:graphicData uri="http://schemas.openxmlformats.org/drawingml/2006/table">
            <a:tbl>
              <a:tblPr/>
              <a:tblGrid>
                <a:gridCol w="5376862"/>
                <a:gridCol w="2687638"/>
              </a:tblGrid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Наименование продукта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Калорийность, ккал/100 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206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Рыба, морепродукты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Горбуша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147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Икра зернистая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250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Кальмар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75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Камбала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Карп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87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Креветки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85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Мидии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Минтай 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70 </a:t>
                      </a:r>
                    </a:p>
                  </a:txBody>
                  <a:tcPr marL="9479" marR="9479" marT="9479" marB="9479" anchor="ctr" horzOverflow="overflow">
                    <a:lnL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B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54" name="Прямоугольник 5"/>
          <p:cNvSpPr>
            <a:spLocks noChangeArrowheads="1"/>
          </p:cNvSpPr>
          <p:nvPr/>
        </p:nvSpPr>
        <p:spPr bwMode="auto">
          <a:xfrm>
            <a:off x="4572000" y="333375"/>
            <a:ext cx="429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>
                <a:solidFill>
                  <a:srgbClr val="990000"/>
                </a:solidFill>
              </a:rPr>
              <a:t>ПРОЕКТ TENTORIUM-WELLNESS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39750" y="1341438"/>
            <a:ext cx="8604250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i="0">
                <a:solidFill>
                  <a:srgbClr val="990000"/>
                </a:solidFill>
                <a:latin typeface="CyrillicOld"/>
              </a:rPr>
              <a:t>ОПРЕДЕЛЕНИЕ КАЛОРИЙНОСТИ</a:t>
            </a:r>
          </a:p>
          <a:p>
            <a:pPr>
              <a:defRPr/>
            </a:pPr>
            <a:r>
              <a:rPr lang="ru-RU" sz="1800" i="0">
                <a:solidFill>
                  <a:srgbClr val="990000"/>
                </a:solidFill>
                <a:latin typeface="CyrillicOld"/>
              </a:rPr>
              <a:t>ВАШЕГО СУТОЧНОГО РАЦИОНА, ИСХОДЯ ИЗ ОБЫЧНЫХ ПРОДУКТОВ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1"/>
          <p:cNvSpPr>
            <a:spLocks noChangeArrowheads="1"/>
          </p:cNvSpPr>
          <p:nvPr/>
        </p:nvSpPr>
        <p:spPr bwMode="auto">
          <a:xfrm>
            <a:off x="468313" y="1238250"/>
            <a:ext cx="86756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2400" i="0">
                <a:solidFill>
                  <a:schemeClr val="bg1"/>
                </a:solidFill>
              </a:rPr>
              <a:t>Следующее «абсолютное» знание, которое</a:t>
            </a:r>
            <a:br>
              <a:rPr lang="ru-RU" sz="2400" i="0">
                <a:solidFill>
                  <a:schemeClr val="bg1"/>
                </a:solidFill>
              </a:rPr>
            </a:br>
            <a:r>
              <a:rPr lang="ru-RU" sz="2400" i="0">
                <a:solidFill>
                  <a:schemeClr val="bg1"/>
                </a:solidFill>
              </a:rPr>
              <a:t>вы должны знать – понятие</a:t>
            </a:r>
            <a:r>
              <a:rPr lang="ru-RU" sz="2400" b="1" i="0">
                <a:solidFill>
                  <a:srgbClr val="990000"/>
                </a:solidFill>
              </a:rPr>
              <a:t> о «ХЛЕБНОЙ ЕДИНИЦЕ» </a:t>
            </a:r>
          </a:p>
        </p:txBody>
      </p:sp>
      <p:sp>
        <p:nvSpPr>
          <p:cNvPr id="35842" name="Rectangle 4"/>
          <p:cNvSpPr txBox="1">
            <a:spLocks noChangeArrowheads="1"/>
          </p:cNvSpPr>
          <p:nvPr/>
        </p:nvSpPr>
        <p:spPr bwMode="auto">
          <a:xfrm>
            <a:off x="0" y="2060575"/>
            <a:ext cx="91440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2500"/>
              </a:lnSpc>
            </a:pPr>
            <a:endParaRPr lang="en-US" sz="2000" b="1" i="0">
              <a:solidFill>
                <a:srgbClr val="990000"/>
              </a:solidFill>
              <a:latin typeface="Lucida Sans"/>
            </a:endParaRPr>
          </a:p>
        </p:txBody>
      </p:sp>
      <p:sp>
        <p:nvSpPr>
          <p:cNvPr id="35843" name="Прямоугольник 7"/>
          <p:cNvSpPr>
            <a:spLocks noChangeArrowheads="1"/>
          </p:cNvSpPr>
          <p:nvPr/>
        </p:nvSpPr>
        <p:spPr bwMode="auto">
          <a:xfrm>
            <a:off x="179388" y="3468688"/>
            <a:ext cx="896461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0">
                <a:solidFill>
                  <a:schemeClr val="bg1"/>
                </a:solidFill>
              </a:rPr>
              <a:t>Хлебная единица (</a:t>
            </a:r>
            <a:r>
              <a:rPr lang="ru-RU" sz="2000" i="0" u="sng">
                <a:solidFill>
                  <a:schemeClr val="bg1"/>
                </a:solidFill>
              </a:rPr>
              <a:t>ХЕ</a:t>
            </a:r>
            <a:r>
              <a:rPr lang="ru-RU" sz="2000" i="0">
                <a:solidFill>
                  <a:schemeClr val="bg1"/>
                </a:solidFill>
              </a:rPr>
              <a:t>, углеводная единица) — условная единица, разработанная немецкими диетологами для приблизительной оценки количества </a:t>
            </a:r>
            <a:r>
              <a:rPr lang="ru-RU" sz="2000" b="1" i="0">
                <a:solidFill>
                  <a:srgbClr val="CC3300"/>
                </a:solidFill>
                <a:hlinkClick r:id="rId2" action="ppaction://hlinkfile" tooltip="Углеводы"/>
              </a:rPr>
              <a:t>углеводов</a:t>
            </a:r>
            <a:r>
              <a:rPr lang="ru-RU" sz="2000" i="0">
                <a:solidFill>
                  <a:schemeClr val="bg1"/>
                </a:solidFill>
              </a:rPr>
              <a:t> в продуктах.</a:t>
            </a:r>
          </a:p>
          <a:p>
            <a:pPr algn="ctr"/>
            <a:r>
              <a:rPr lang="ru-RU" sz="2000" i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000" b="1" i="0">
                <a:solidFill>
                  <a:schemeClr val="bg1"/>
                </a:solidFill>
              </a:rPr>
              <a:t>Одна ХЕ равна 12 г углеводов или 25 г хлеба.</a:t>
            </a:r>
          </a:p>
        </p:txBody>
      </p:sp>
      <p:sp>
        <p:nvSpPr>
          <p:cNvPr id="35844" name="Прямоугольник 8"/>
          <p:cNvSpPr>
            <a:spLocks noChangeArrowheads="1"/>
          </p:cNvSpPr>
          <p:nvPr/>
        </p:nvSpPr>
        <p:spPr bwMode="auto">
          <a:xfrm>
            <a:off x="179388" y="5518150"/>
            <a:ext cx="89646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0">
                <a:solidFill>
                  <a:schemeClr val="bg1"/>
                </a:solidFill>
              </a:rPr>
              <a:t>Понятие хлебных единиц является ключевым</a:t>
            </a:r>
          </a:p>
          <a:p>
            <a:pPr algn="ctr"/>
            <a:r>
              <a:rPr lang="ru-RU" sz="2000" i="0">
                <a:solidFill>
                  <a:schemeClr val="bg1"/>
                </a:solidFill>
              </a:rPr>
              <a:t>в обеспечении гликемического контроля</a:t>
            </a:r>
          </a:p>
          <a:p>
            <a:pPr algn="ctr"/>
            <a:r>
              <a:rPr lang="ru-RU" sz="2000" i="0" u="sng">
                <a:solidFill>
                  <a:schemeClr val="bg1"/>
                </a:solidFill>
              </a:rPr>
              <a:t>при </a:t>
            </a:r>
            <a:r>
              <a:rPr lang="ru-RU" sz="2000" i="0">
                <a:solidFill>
                  <a:schemeClr val="bg1"/>
                </a:solidFill>
                <a:hlinkClick r:id="rId3" action="ppaction://hlinkfile" tooltip="Сахарный диабет"/>
              </a:rPr>
              <a:t>сахарном </a:t>
            </a:r>
            <a:r>
              <a:rPr lang="ru-RU" sz="2000" i="0" u="sng">
                <a:solidFill>
                  <a:schemeClr val="bg1"/>
                </a:solidFill>
                <a:hlinkClick r:id="rId3" action="ppaction://hlinkfile" tooltip="Сахарный диабет"/>
              </a:rPr>
              <a:t>диабете</a:t>
            </a:r>
            <a:r>
              <a:rPr lang="ru-RU" sz="2000" i="0" u="sng">
                <a:solidFill>
                  <a:schemeClr val="bg1"/>
                </a:solidFill>
              </a:rPr>
              <a:t> и избыточной массе тела.</a:t>
            </a:r>
          </a:p>
        </p:txBody>
      </p:sp>
      <p:sp>
        <p:nvSpPr>
          <p:cNvPr id="35845" name="Прямоугольник 5"/>
          <p:cNvSpPr>
            <a:spLocks noChangeArrowheads="1"/>
          </p:cNvSpPr>
          <p:nvPr/>
        </p:nvSpPr>
        <p:spPr bwMode="auto">
          <a:xfrm>
            <a:off x="4572000" y="333375"/>
            <a:ext cx="429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>
                <a:solidFill>
                  <a:srgbClr val="990000"/>
                </a:solidFill>
              </a:rPr>
              <a:t>ПРОЕКТ TENTORIUM-WELLNESS</a:t>
            </a:r>
          </a:p>
        </p:txBody>
      </p:sp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539750" y="2349500"/>
            <a:ext cx="8604250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lnSpc>
                <a:spcPts val="2500"/>
              </a:lnSpc>
              <a:defRPr/>
            </a:pPr>
            <a:r>
              <a:rPr lang="ru-RU" sz="2000" b="1" i="0">
                <a:solidFill>
                  <a:srgbClr val="990000"/>
                </a:solidFill>
                <a:latin typeface="CyrillicOld"/>
              </a:rPr>
              <a:t>ХЛЕБНАЯ ЕДИНИЦА – </a:t>
            </a:r>
            <a:r>
              <a:rPr lang="ru-RU" sz="2000" i="0">
                <a:solidFill>
                  <a:srgbClr val="990000"/>
                </a:solidFill>
                <a:latin typeface="CyrillicOld"/>
              </a:rPr>
              <a:t>ЭТО БАЗОВОЕ ПОНЯТИЕ</a:t>
            </a:r>
          </a:p>
          <a:p>
            <a:pPr>
              <a:lnSpc>
                <a:spcPts val="2500"/>
              </a:lnSpc>
              <a:defRPr/>
            </a:pPr>
            <a:r>
              <a:rPr lang="ru-RU" sz="2000" i="0">
                <a:solidFill>
                  <a:srgbClr val="990000"/>
                </a:solidFill>
                <a:latin typeface="CyrillicOld"/>
              </a:rPr>
              <a:t> В БОРЬБЕ С ЛИШНИМ ВЕСОМ!!!</a:t>
            </a:r>
            <a:endParaRPr lang="en-US" sz="2000" i="0">
              <a:solidFill>
                <a:srgbClr val="990000"/>
              </a:solidFill>
              <a:latin typeface="CyrillicOld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99" name="Group 35"/>
          <p:cNvGraphicFramePr>
            <a:graphicFrameLocks noGrp="1"/>
          </p:cNvGraphicFramePr>
          <p:nvPr/>
        </p:nvGraphicFramePr>
        <p:xfrm>
          <a:off x="611188" y="2276475"/>
          <a:ext cx="7993062" cy="3973830"/>
        </p:xfrm>
        <a:graphic>
          <a:graphicData uri="http://schemas.openxmlformats.org/drawingml/2006/table">
            <a:tbl>
              <a:tblPr/>
              <a:tblGrid>
                <a:gridCol w="6219825"/>
                <a:gridCol w="1773237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Контингент</a:t>
                      </a:r>
                    </a:p>
                  </a:txBody>
                  <a:tcPr marL="47625" marR="47625" marT="47625" marB="47625" anchor="ctr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Хлебные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единицы</a:t>
                      </a:r>
                    </a:p>
                  </a:txBody>
                  <a:tcPr marL="47625" marR="47625" marT="47625" marB="47625" anchor="ctr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Лица, выполняющие тяжёлую физическую работу 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или с дефицитом массы тела</a:t>
                      </a:r>
                    </a:p>
                  </a:txBody>
                  <a:tcPr marL="47625" marR="47625" marT="47625" marB="47625" anchor="ctr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25-30 ХЕ</a:t>
                      </a:r>
                    </a:p>
                  </a:txBody>
                  <a:tcPr marL="47625" marR="47625" marT="47625" marB="47625" anchor="ctr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Лица с нормальной массой тела, выполняющие средне тяжёлую работу</a:t>
                      </a:r>
                    </a:p>
                  </a:txBody>
                  <a:tcPr marL="47625" marR="47625" marT="47625" marB="47625" anchor="ctr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20-22 ХЕ</a:t>
                      </a:r>
                    </a:p>
                  </a:txBody>
                  <a:tcPr marL="47625" marR="47625" marT="47625" marB="47625" anchor="ctr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Лица с нормальной массой тела, выполняющие  работу без активных физических нагрузок</a:t>
                      </a:r>
                    </a:p>
                  </a:txBody>
                  <a:tcPr marL="47625" marR="47625" marT="47625" marB="47625" anchor="ctr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15-18 ХЕ</a:t>
                      </a:r>
                    </a:p>
                  </a:txBody>
                  <a:tcPr marL="47625" marR="47625" marT="47625" marB="47625" anchor="ctr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Лица с диагнозом сахарный диабет: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старше  50 лет, малоактивные, индекс массы тела (ИМТ) = 25-29,9 кг/м</a:t>
                      </a:r>
                      <a:r>
                        <a:rPr kumimoji="0" lang="ru-RU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47625" marR="47625" marT="47625" marB="47625" anchor="ctr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12-14 ХЕ</a:t>
                      </a:r>
                    </a:p>
                  </a:txBody>
                  <a:tcPr marL="47625" marR="47625" marT="47625" marB="47625" anchor="ctr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Ожирение 2А степени (ИМТ = 30-34,9 кг/м</a:t>
                      </a:r>
                      <a:r>
                        <a:rPr kumimoji="0" lang="ru-RU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L="47625" marR="47625" marT="47625" marB="47625" anchor="ctr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12-14 ХЕ</a:t>
                      </a:r>
                    </a:p>
                  </a:txBody>
                  <a:tcPr marL="47625" marR="47625" marT="47625" marB="47625" anchor="ctr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Ожирение 2Б степени (ИМТ 35 кг/м</a:t>
                      </a:r>
                      <a:r>
                        <a:rPr kumimoji="0" lang="ru-RU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и выше)</a:t>
                      </a:r>
                    </a:p>
                  </a:txBody>
                  <a:tcPr marL="47625" marR="47625" marT="47625" marB="47625" anchor="ctr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6-8 ХЕ</a:t>
                      </a:r>
                    </a:p>
                  </a:txBody>
                  <a:tcPr marL="47625" marR="47625" marT="47625" marB="47625" anchor="ctr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890" name="Прямоугольник 5"/>
          <p:cNvSpPr>
            <a:spLocks noChangeArrowheads="1"/>
          </p:cNvSpPr>
          <p:nvPr/>
        </p:nvSpPr>
        <p:spPr bwMode="auto">
          <a:xfrm>
            <a:off x="4572000" y="333375"/>
            <a:ext cx="429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>
                <a:solidFill>
                  <a:srgbClr val="990000"/>
                </a:solidFill>
              </a:rPr>
              <a:t>ПРОЕКТ TENTORIUM-WELLNESS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39750" y="1341438"/>
            <a:ext cx="8604250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b="1" i="0">
                <a:solidFill>
                  <a:srgbClr val="990000"/>
                </a:solidFill>
              </a:rPr>
              <a:t>ТАБЛИЦА ХЛЕБНЫХ ЕДИНИЦ В СУТКИ,</a:t>
            </a:r>
          </a:p>
          <a:p>
            <a:pPr>
              <a:defRPr/>
            </a:pPr>
            <a:r>
              <a:rPr lang="ru-RU" sz="1600" i="0">
                <a:solidFill>
                  <a:srgbClr val="990000"/>
                </a:solidFill>
              </a:rPr>
              <a:t>В ЗАВИСИМОСТИ ОТ МАССЫ ТЕЛА И УРОВНЯ ФИЗИЧЕСКОЙ АКТИВНОСТИ</a:t>
            </a:r>
          </a:p>
        </p:txBody>
      </p:sp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611560" y="6381750"/>
            <a:ext cx="8532440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800" i="0">
                <a:solidFill>
                  <a:srgbClr val="990000"/>
                </a:solidFill>
                <a:latin typeface="CyrillicOld"/>
              </a:rPr>
              <a:t>За один приём пищи не рекомендуется съедать более 7 хлебных единиц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51" name="Group 63"/>
          <p:cNvGraphicFramePr>
            <a:graphicFrameLocks noGrp="1"/>
          </p:cNvGraphicFramePr>
          <p:nvPr/>
        </p:nvGraphicFramePr>
        <p:xfrm>
          <a:off x="539750" y="2276475"/>
          <a:ext cx="8135938" cy="4248151"/>
        </p:xfrm>
        <a:graphic>
          <a:graphicData uri="http://schemas.openxmlformats.org/drawingml/2006/table">
            <a:tbl>
              <a:tblPr/>
              <a:tblGrid>
                <a:gridCol w="2711450"/>
                <a:gridCol w="1489075"/>
                <a:gridCol w="2493963"/>
                <a:gridCol w="1441450"/>
              </a:tblGrid>
              <a:tr h="3524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Хлеб и хлебобулочные изделия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ХЕ = ...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3540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Белый хлеб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кусок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 г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Ржаной хлеб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кусок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 г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Бородинский хлеб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кусок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 г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Булочка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1/2 маленькой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 г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Булочка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 штук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 г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Сухари (не сладкие)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штуки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 г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Панировочные сухари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ст. ложка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 г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Хрустящие хлебцы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 штуки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 г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Макаронные изделия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ХЕ = ...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Вермишель, лапша, рожки 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1-2 ст. л. в зависимости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 формы изделия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 г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38" name="Прямоугольник 5"/>
          <p:cNvSpPr>
            <a:spLocks noChangeArrowheads="1"/>
          </p:cNvSpPr>
          <p:nvPr/>
        </p:nvSpPr>
        <p:spPr bwMode="auto">
          <a:xfrm>
            <a:off x="4572000" y="333375"/>
            <a:ext cx="429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>
                <a:solidFill>
                  <a:srgbClr val="990000"/>
                </a:solidFill>
              </a:rPr>
              <a:t>ПРОЕКТ TENTORIUM-WELLNESS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39750" y="1341438"/>
            <a:ext cx="8604250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b="1" i="0">
                <a:solidFill>
                  <a:srgbClr val="990000"/>
                </a:solidFill>
                <a:latin typeface="CyrillicOld"/>
              </a:rPr>
              <a:t>ТАБЛИЦА ЗАМЕНЫ</a:t>
            </a:r>
            <a:r>
              <a:rPr lang="en-US" sz="2800" b="1" i="0">
                <a:solidFill>
                  <a:srgbClr val="990000"/>
                </a:solidFill>
                <a:latin typeface="CyrillicOld"/>
              </a:rPr>
              <a:t> </a:t>
            </a:r>
            <a:r>
              <a:rPr lang="ru-RU" sz="2000" i="0">
                <a:solidFill>
                  <a:srgbClr val="990000"/>
                </a:solidFill>
                <a:latin typeface="CyrillicOld"/>
              </a:rPr>
              <a:t>УГЛЕВОДОСОДЕРЖАЩИХ ПРОДУКТОВ</a:t>
            </a:r>
          </a:p>
          <a:p>
            <a:pPr>
              <a:defRPr/>
            </a:pPr>
            <a:r>
              <a:rPr lang="ru-RU" sz="2000" i="0">
                <a:solidFill>
                  <a:srgbClr val="990000"/>
                </a:solidFill>
                <a:latin typeface="CyrillicOld"/>
              </a:rPr>
              <a:t>ПО ХЛЕБНЫМ ЕДИНИЦАМ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50" name="Group 138"/>
          <p:cNvGraphicFramePr>
            <a:graphicFrameLocks noGrp="1"/>
          </p:cNvGraphicFramePr>
          <p:nvPr/>
        </p:nvGraphicFramePr>
        <p:xfrm>
          <a:off x="539750" y="2205038"/>
          <a:ext cx="8135938" cy="3830640"/>
        </p:xfrm>
        <a:graphic>
          <a:graphicData uri="http://schemas.openxmlformats.org/drawingml/2006/table">
            <a:tbl>
              <a:tblPr/>
              <a:tblGrid>
                <a:gridCol w="3703638"/>
                <a:gridCol w="3146425"/>
                <a:gridCol w="1285875"/>
              </a:tblGrid>
              <a:tr h="347663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Крупы, злаки, мука 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ХЕ = ...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Гречневая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 ст. ложка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15 г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Кукуруза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1/2 початка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100 г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Кукурузные хлопья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 ст. ложка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15 г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Манная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 ст. ложка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15 г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Мука́ (любая)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 ст. ложка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15 г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Овсяная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 ст. ложка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15 г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Овсяные хлопья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 ст. ложка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15 г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Перловая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 ст. ложка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15 г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Пшено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 ст. ложка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15 г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Рис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 ст. ложка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15 г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62" name="Прямоугольник 5"/>
          <p:cNvSpPr>
            <a:spLocks noChangeArrowheads="1"/>
          </p:cNvSpPr>
          <p:nvPr/>
        </p:nvSpPr>
        <p:spPr bwMode="auto">
          <a:xfrm>
            <a:off x="4572000" y="333375"/>
            <a:ext cx="429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>
                <a:solidFill>
                  <a:srgbClr val="990000"/>
                </a:solidFill>
              </a:rPr>
              <a:t>ПРОЕКТ TENTORIUM-WELLNESS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39750" y="1341438"/>
            <a:ext cx="8604250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b="1" i="0">
                <a:solidFill>
                  <a:srgbClr val="990000"/>
                </a:solidFill>
                <a:latin typeface="CyrillicOld"/>
              </a:rPr>
              <a:t>ТАБЛИЦА ЗАМЕНЫ</a:t>
            </a:r>
            <a:r>
              <a:rPr lang="en-US" sz="2800" b="1" i="0">
                <a:solidFill>
                  <a:srgbClr val="990000"/>
                </a:solidFill>
                <a:latin typeface="CyrillicOld"/>
              </a:rPr>
              <a:t> </a:t>
            </a:r>
            <a:r>
              <a:rPr lang="ru-RU" sz="2000" i="0">
                <a:solidFill>
                  <a:srgbClr val="990000"/>
                </a:solidFill>
                <a:latin typeface="CyrillicOld"/>
              </a:rPr>
              <a:t>УГЛЕВОДОСОДЕРЖАЩИХ ПРОДУКТОВ</a:t>
            </a:r>
          </a:p>
          <a:p>
            <a:pPr>
              <a:defRPr/>
            </a:pPr>
            <a:r>
              <a:rPr lang="ru-RU" sz="2000" i="0">
                <a:solidFill>
                  <a:srgbClr val="990000"/>
                </a:solidFill>
                <a:latin typeface="CyrillicOld"/>
              </a:rPr>
              <a:t>ПО ХЛЕБНЫМ ЕДИНИЦАМ</a:t>
            </a:r>
          </a:p>
        </p:txBody>
      </p:sp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4211638" y="6165850"/>
            <a:ext cx="4932362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800" b="1" i="0">
                <a:solidFill>
                  <a:srgbClr val="990000"/>
                </a:solidFill>
              </a:rPr>
              <a:t>Две столовой ложки любой каши = 1 ХЕ!</a:t>
            </a:r>
            <a:r>
              <a:rPr lang="ru-RU" sz="1800" b="1">
                <a:solidFill>
                  <a:srgbClr val="990000"/>
                </a:solidFill>
              </a:rPr>
              <a:t>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88" name="Group 52"/>
          <p:cNvGraphicFramePr>
            <a:graphicFrameLocks noGrp="1"/>
          </p:cNvGraphicFramePr>
          <p:nvPr/>
        </p:nvGraphicFramePr>
        <p:xfrm>
          <a:off x="539750" y="2205038"/>
          <a:ext cx="8208963" cy="3744914"/>
        </p:xfrm>
        <a:graphic>
          <a:graphicData uri="http://schemas.openxmlformats.org/drawingml/2006/table">
            <a:tbl>
              <a:tblPr/>
              <a:tblGrid>
                <a:gridCol w="3027363"/>
                <a:gridCol w="336550"/>
                <a:gridCol w="3498850"/>
                <a:gridCol w="1346200"/>
              </a:tblGrid>
              <a:tr h="3571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Картофель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 ХЕ = ...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6969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Картофель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 клубень величиной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с  куриное яйцо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65 г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Картофельное пюре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 ст. ложки (с горкой)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75 г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Жареный картофель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 ст. ложки с горкой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35 г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Фрукты и ягоды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 ХЕ = ...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Виноград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12 штук, небольших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70 г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Вишня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15 штук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90 г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Груша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 штука, средняя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90 г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Яблоко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 штука, среднее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90 г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78" name="Прямоугольник 5"/>
          <p:cNvSpPr>
            <a:spLocks noChangeArrowheads="1"/>
          </p:cNvSpPr>
          <p:nvPr/>
        </p:nvSpPr>
        <p:spPr bwMode="auto">
          <a:xfrm>
            <a:off x="4572000" y="333375"/>
            <a:ext cx="429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>
                <a:solidFill>
                  <a:srgbClr val="990000"/>
                </a:solidFill>
              </a:rPr>
              <a:t>ПРОЕКТ TENTORIUM-WELLNESS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39750" y="1341438"/>
            <a:ext cx="8604250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b="1" i="0">
                <a:solidFill>
                  <a:srgbClr val="990000"/>
                </a:solidFill>
                <a:latin typeface="CyrillicOld"/>
              </a:rPr>
              <a:t>ТАБЛИЦА ЗАМЕНЫ</a:t>
            </a:r>
            <a:r>
              <a:rPr lang="en-US" sz="2800" b="1" i="0">
                <a:solidFill>
                  <a:srgbClr val="990000"/>
                </a:solidFill>
                <a:latin typeface="CyrillicOld"/>
              </a:rPr>
              <a:t> </a:t>
            </a:r>
            <a:r>
              <a:rPr lang="ru-RU" sz="2000" i="0">
                <a:solidFill>
                  <a:srgbClr val="990000"/>
                </a:solidFill>
                <a:latin typeface="CyrillicOld"/>
              </a:rPr>
              <a:t>УГЛЕВОДОСОДЕРЖАЩИХ ПРОДУКТОВ</a:t>
            </a:r>
          </a:p>
          <a:p>
            <a:pPr>
              <a:defRPr/>
            </a:pPr>
            <a:r>
              <a:rPr lang="ru-RU" sz="2000" i="0">
                <a:solidFill>
                  <a:srgbClr val="990000"/>
                </a:solidFill>
                <a:latin typeface="CyrillicOld"/>
              </a:rPr>
              <a:t>ПО ХЛЕБНЫМ ЕДИНИЦАМ</a:t>
            </a:r>
          </a:p>
        </p:txBody>
      </p:sp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539552" y="6165850"/>
            <a:ext cx="8604448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600" b="1" i="0">
                <a:solidFill>
                  <a:schemeClr val="bg1"/>
                </a:solidFill>
              </a:rPr>
              <a:t>100 мл свежевыжатого сока</a:t>
            </a:r>
            <a:r>
              <a:rPr lang="ru-RU" sz="1600" i="0">
                <a:solidFill>
                  <a:schemeClr val="bg1"/>
                </a:solidFill>
              </a:rPr>
              <a:t> (без добавления сахара, 100% натуральный сок) </a:t>
            </a:r>
            <a:r>
              <a:rPr lang="ru-RU" sz="1600" b="1" i="0">
                <a:solidFill>
                  <a:schemeClr val="bg1"/>
                </a:solidFill>
              </a:rPr>
              <a:t>= 1 ХЕ.</a:t>
            </a:r>
            <a:r>
              <a:rPr lang="ru-RU" sz="1600" b="1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10" name="Group 50"/>
          <p:cNvGraphicFramePr>
            <a:graphicFrameLocks noGrp="1"/>
          </p:cNvGraphicFramePr>
          <p:nvPr/>
        </p:nvGraphicFramePr>
        <p:xfrm>
          <a:off x="539750" y="2205038"/>
          <a:ext cx="8135938" cy="4248152"/>
        </p:xfrm>
        <a:graphic>
          <a:graphicData uri="http://schemas.openxmlformats.org/drawingml/2006/table">
            <a:tbl>
              <a:tblPr/>
              <a:tblGrid>
                <a:gridCol w="2711450"/>
                <a:gridCol w="3490913"/>
                <a:gridCol w="1933575"/>
              </a:tblGrid>
              <a:tr h="4381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Молоко и жидкие молочные продукты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 ХЕ = ...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Молоко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 стакан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200 мл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Кефир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 стакан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200 мл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Сливки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 стакан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200 мл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Другие продукты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 ХЕ = ...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Квас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 стакан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200 мл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Кока-кола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1/2 стакана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100 мл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Мороженое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 порция (без стаканчика)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65 г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Сахар-песок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 ст. ложка без горки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10 г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02" name="Прямоугольник 5"/>
          <p:cNvSpPr>
            <a:spLocks noChangeArrowheads="1"/>
          </p:cNvSpPr>
          <p:nvPr/>
        </p:nvSpPr>
        <p:spPr bwMode="auto">
          <a:xfrm>
            <a:off x="4572000" y="333375"/>
            <a:ext cx="429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>
                <a:solidFill>
                  <a:srgbClr val="990000"/>
                </a:solidFill>
              </a:rPr>
              <a:t>ПРОЕКТ TENTORIUM-WELLNESS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39750" y="1341438"/>
            <a:ext cx="8604250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b="1" i="0">
                <a:solidFill>
                  <a:srgbClr val="990000"/>
                </a:solidFill>
                <a:latin typeface="CyrillicOld"/>
              </a:rPr>
              <a:t>ТАБЛИЦА ЗАМЕНЫ</a:t>
            </a:r>
            <a:r>
              <a:rPr lang="en-US" sz="2800" b="1" i="0">
                <a:solidFill>
                  <a:srgbClr val="990000"/>
                </a:solidFill>
                <a:latin typeface="CyrillicOld"/>
              </a:rPr>
              <a:t> </a:t>
            </a:r>
            <a:r>
              <a:rPr lang="ru-RU" sz="2000" i="0">
                <a:solidFill>
                  <a:srgbClr val="990000"/>
                </a:solidFill>
                <a:latin typeface="CyrillicOld"/>
              </a:rPr>
              <a:t>УГЛЕВОДОСОДЕРЖАЩИХ ПРОДУКТОВ</a:t>
            </a:r>
          </a:p>
          <a:p>
            <a:pPr>
              <a:defRPr/>
            </a:pPr>
            <a:r>
              <a:rPr lang="ru-RU" sz="2000" i="0">
                <a:solidFill>
                  <a:srgbClr val="990000"/>
                </a:solidFill>
                <a:latin typeface="CyrillicOld"/>
              </a:rPr>
              <a:t>ПО ХЛЕБНЫМ ЕДИНИЦАМ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1"/>
          <p:cNvSpPr>
            <a:spLocks noChangeArrowheads="1"/>
          </p:cNvSpPr>
          <p:nvPr/>
        </p:nvSpPr>
        <p:spPr bwMode="auto">
          <a:xfrm>
            <a:off x="395288" y="1341438"/>
            <a:ext cx="828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ru-RU" sz="2400" i="0" dirty="0">
                <a:solidFill>
                  <a:schemeClr val="bg1"/>
                </a:solidFill>
              </a:rPr>
              <a:t>Следующее «абсолютное» знание,</a:t>
            </a:r>
            <a:r>
              <a:rPr lang="en-US" sz="2400" i="0" dirty="0">
                <a:solidFill>
                  <a:schemeClr val="bg1"/>
                </a:solidFill>
              </a:rPr>
              <a:t/>
            </a:r>
            <a:br>
              <a:rPr lang="en-US" sz="2400" i="0" dirty="0">
                <a:solidFill>
                  <a:schemeClr val="bg1"/>
                </a:solidFill>
              </a:rPr>
            </a:br>
            <a:r>
              <a:rPr lang="ru-RU" sz="2400" i="0" dirty="0">
                <a:solidFill>
                  <a:schemeClr val="bg1"/>
                </a:solidFill>
              </a:rPr>
              <a:t>которое вы должны знать –</a:t>
            </a:r>
            <a:endParaRPr lang="en-US" sz="2400" i="0" dirty="0">
              <a:solidFill>
                <a:schemeClr val="bg1"/>
              </a:solidFill>
            </a:endParaRPr>
          </a:p>
          <a:p>
            <a:pPr algn="ctr"/>
            <a:r>
              <a:rPr lang="ru-RU" sz="2400" i="0" dirty="0">
                <a:solidFill>
                  <a:schemeClr val="bg1"/>
                </a:solidFill>
              </a:rPr>
              <a:t>Это</a:t>
            </a:r>
            <a:r>
              <a:rPr lang="en-US" sz="2400" i="0" dirty="0">
                <a:solidFill>
                  <a:schemeClr val="bg1"/>
                </a:solidFill>
              </a:rPr>
              <a:t> </a:t>
            </a:r>
            <a:r>
              <a:rPr lang="ru-RU" sz="2400" b="1" i="0" dirty="0">
                <a:solidFill>
                  <a:srgbClr val="990000"/>
                </a:solidFill>
                <a:latin typeface="CyrillicOld"/>
              </a:rPr>
              <a:t>«ГЛИКЕМИЧЕСКИЙ ИНДЕКС ПИЩИ»</a:t>
            </a:r>
            <a:r>
              <a:rPr lang="ru-RU" sz="2400" b="1" dirty="0">
                <a:solidFill>
                  <a:srgbClr val="990000"/>
                </a:solidFill>
                <a:latin typeface="CyrillicOld"/>
              </a:rPr>
              <a:t> </a:t>
            </a:r>
          </a:p>
        </p:txBody>
      </p:sp>
      <p:sp>
        <p:nvSpPr>
          <p:cNvPr id="41986" name="Прямоугольник 7"/>
          <p:cNvSpPr>
            <a:spLocks noChangeArrowheads="1"/>
          </p:cNvSpPr>
          <p:nvPr/>
        </p:nvSpPr>
        <p:spPr bwMode="auto">
          <a:xfrm>
            <a:off x="395288" y="5229225"/>
            <a:ext cx="8353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0">
                <a:solidFill>
                  <a:srgbClr val="990000"/>
                </a:solidFill>
              </a:rPr>
              <a:t>Понятие гликемического индекса является ключевым</a:t>
            </a:r>
            <a:r>
              <a:rPr lang="en-US" sz="2000" i="0">
                <a:solidFill>
                  <a:srgbClr val="990000"/>
                </a:solidFill>
              </a:rPr>
              <a:t/>
            </a:r>
            <a:br>
              <a:rPr lang="en-US" sz="2000" i="0">
                <a:solidFill>
                  <a:srgbClr val="990000"/>
                </a:solidFill>
              </a:rPr>
            </a:br>
            <a:r>
              <a:rPr lang="ru-RU" sz="2000" i="0">
                <a:solidFill>
                  <a:srgbClr val="990000"/>
                </a:solidFill>
              </a:rPr>
              <a:t>в обеспечении гликемического контроля</a:t>
            </a:r>
            <a:r>
              <a:rPr lang="en-US" sz="2000" i="0">
                <a:solidFill>
                  <a:srgbClr val="990000"/>
                </a:solidFill>
              </a:rPr>
              <a:t/>
            </a:r>
            <a:br>
              <a:rPr lang="en-US" sz="2000" i="0">
                <a:solidFill>
                  <a:srgbClr val="990000"/>
                </a:solidFill>
              </a:rPr>
            </a:br>
            <a:r>
              <a:rPr lang="ru-RU" sz="2000" i="0">
                <a:solidFill>
                  <a:srgbClr val="990000"/>
                </a:solidFill>
              </a:rPr>
              <a:t>при </a:t>
            </a:r>
            <a:r>
              <a:rPr lang="ru-RU" sz="2000" i="0" u="sng">
                <a:solidFill>
                  <a:srgbClr val="990000"/>
                </a:solidFill>
                <a:hlinkClick r:id="rId2" action="ppaction://hlinkfile" tooltip="Сахарный диабет"/>
              </a:rPr>
              <a:t>сахарном диабете</a:t>
            </a:r>
            <a:r>
              <a:rPr lang="ru-RU" sz="2000" i="0" u="sng">
                <a:solidFill>
                  <a:srgbClr val="990000"/>
                </a:solidFill>
              </a:rPr>
              <a:t> и избыточной массе тела</a:t>
            </a:r>
            <a:r>
              <a:rPr lang="ru-RU" sz="2000" i="0">
                <a:solidFill>
                  <a:srgbClr val="990000"/>
                </a:solidFill>
              </a:rPr>
              <a:t>.</a:t>
            </a:r>
          </a:p>
        </p:txBody>
      </p:sp>
      <p:sp>
        <p:nvSpPr>
          <p:cNvPr id="41987" name="Прямоугольник 5"/>
          <p:cNvSpPr>
            <a:spLocks noChangeArrowheads="1"/>
          </p:cNvSpPr>
          <p:nvPr/>
        </p:nvSpPr>
        <p:spPr bwMode="auto">
          <a:xfrm>
            <a:off x="4572000" y="333375"/>
            <a:ext cx="429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>
                <a:solidFill>
                  <a:srgbClr val="990000"/>
                </a:solidFill>
              </a:rPr>
              <a:t>ПРОЕКТ TENTORIUM-WELLNESS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539750" y="2852738"/>
            <a:ext cx="80645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0">
                <a:solidFill>
                  <a:schemeClr val="bg1"/>
                </a:solidFill>
              </a:rPr>
              <a:t>Гликемический индекс является</a:t>
            </a:r>
            <a:endParaRPr lang="en-US" sz="2000" i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000" i="0">
                <a:solidFill>
                  <a:schemeClr val="bg1"/>
                </a:solidFill>
              </a:rPr>
              <a:t>отражением сравнения реакции организма</a:t>
            </a:r>
            <a:endParaRPr lang="en-US" sz="2000" i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000" i="0">
                <a:solidFill>
                  <a:schemeClr val="bg1"/>
                </a:solidFill>
              </a:rPr>
              <a:t>на продукт с реакцией организма на чистую глюкозу,</a:t>
            </a:r>
            <a:r>
              <a:rPr lang="en-US" sz="2000" i="0">
                <a:solidFill>
                  <a:schemeClr val="bg1"/>
                </a:solidFill>
              </a:rPr>
              <a:t/>
            </a:r>
            <a:br>
              <a:rPr lang="en-US" sz="2000" i="0">
                <a:solidFill>
                  <a:schemeClr val="bg1"/>
                </a:solidFill>
              </a:rPr>
            </a:br>
            <a:r>
              <a:rPr lang="ru-RU" sz="2000" i="0">
                <a:solidFill>
                  <a:schemeClr val="bg1"/>
                </a:solidFill>
              </a:rPr>
              <a:t>у которой гликемический индекс равен 100.</a:t>
            </a:r>
            <a:endParaRPr lang="en-US" sz="2000" i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2000" i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000" i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 всех остальных продуктов он изменяется</a:t>
            </a:r>
            <a:r>
              <a:rPr lang="en-US" sz="2000" i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000" i="0" u="sng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 0 до 100 и более</a:t>
            </a:r>
            <a:r>
              <a:rPr lang="ru-RU" sz="2000" i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2000" i="0">
                <a:solidFill>
                  <a:schemeClr val="bg1"/>
                </a:solidFill>
              </a:rPr>
              <a:t>в зависимости, от того, как быстро они усваиваются.</a:t>
            </a:r>
            <a:r>
              <a:rPr lang="ru-RU" sz="2000" b="1">
                <a:solidFill>
                  <a:schemeClr val="bg1"/>
                </a:solidFill>
              </a:rPr>
              <a:t> </a:t>
            </a:r>
            <a:endParaRPr lang="en-US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114" name="Group 106"/>
          <p:cNvGraphicFramePr>
            <a:graphicFrameLocks noGrp="1"/>
          </p:cNvGraphicFramePr>
          <p:nvPr/>
        </p:nvGraphicFramePr>
        <p:xfrm>
          <a:off x="539750" y="2060575"/>
          <a:ext cx="3959225" cy="4427538"/>
        </p:xfrm>
        <a:graphic>
          <a:graphicData uri="http://schemas.openxmlformats.org/drawingml/2006/table">
            <a:tbl>
              <a:tblPr/>
              <a:tblGrid>
                <a:gridCol w="3311525"/>
                <a:gridCol w="647700"/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ПРОДУКТ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ГИ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пиво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110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булочки французские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картофель печеный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мёд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хлеб белый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картофельные чипсы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мюсли (орех, изюм)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кока-кола, спрайт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марс, сникерс 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пельмени, равиоли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сахар (сахароза)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шоколад молочный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120" name="Group 112"/>
          <p:cNvGraphicFramePr>
            <a:graphicFrameLocks noGrp="1"/>
          </p:cNvGraphicFramePr>
          <p:nvPr/>
        </p:nvGraphicFramePr>
        <p:xfrm>
          <a:off x="4643438" y="2060575"/>
          <a:ext cx="4032250" cy="4375150"/>
        </p:xfrm>
        <a:graphic>
          <a:graphicData uri="http://schemas.openxmlformats.org/drawingml/2006/table">
            <a:tbl>
              <a:tblPr/>
              <a:tblGrid>
                <a:gridCol w="3492500"/>
                <a:gridCol w="53975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ПРОДУКТ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ГИ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овсяная каша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манная крупа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сок апельсиновый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хлеб черный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макароны с сыром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свекла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рис белый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рис дикий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салат фруктовый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йогурт сладкий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отруби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гречка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3090" name="Прямоугольник 5"/>
          <p:cNvSpPr>
            <a:spLocks noChangeArrowheads="1"/>
          </p:cNvSpPr>
          <p:nvPr/>
        </p:nvSpPr>
        <p:spPr bwMode="auto">
          <a:xfrm>
            <a:off x="4572000" y="333375"/>
            <a:ext cx="429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>
                <a:solidFill>
                  <a:srgbClr val="990000"/>
                </a:solidFill>
              </a:rPr>
              <a:t>ПРОЕКТ TENTORIUM-WELLNESS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39750" y="1341438"/>
            <a:ext cx="8604250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b="1" i="0">
                <a:solidFill>
                  <a:srgbClr val="990000"/>
                </a:solidFill>
                <a:latin typeface="CyrillicOld"/>
              </a:rPr>
              <a:t>ГЛИКЕМИЧЕСКИЙ ИНДЕКС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5"/>
          <p:cNvSpPr>
            <a:spLocks noChangeArrowheads="1"/>
          </p:cNvSpPr>
          <p:nvPr/>
        </p:nvSpPr>
        <p:spPr bwMode="auto">
          <a:xfrm>
            <a:off x="4643438" y="1341438"/>
            <a:ext cx="38893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0">
                <a:solidFill>
                  <a:schemeClr val="bg1"/>
                </a:solidFill>
              </a:rPr>
              <a:t>Почти 50% населения экономически развитых стран имеют избыточный вес, из них у 30% наблюдается ожирение.</a:t>
            </a:r>
          </a:p>
          <a:p>
            <a:endParaRPr lang="ru-RU" sz="2000" i="0">
              <a:solidFill>
                <a:schemeClr val="bg1"/>
              </a:solidFill>
            </a:endParaRPr>
          </a:p>
          <a:p>
            <a:r>
              <a:rPr lang="ru-RU" sz="2000" i="0">
                <a:solidFill>
                  <a:schemeClr val="bg1"/>
                </a:solidFill>
              </a:rPr>
              <a:t>В России частота ожирения у женщин колеблется от 30 до 40%, а среди мужчин ожирение встречается у 20%.   </a:t>
            </a:r>
          </a:p>
        </p:txBody>
      </p:sp>
      <p:sp>
        <p:nvSpPr>
          <p:cNvPr id="16386" name="Прямоугольник 8"/>
          <p:cNvSpPr>
            <a:spLocks noChangeArrowheads="1"/>
          </p:cNvSpPr>
          <p:nvPr/>
        </p:nvSpPr>
        <p:spPr bwMode="auto">
          <a:xfrm>
            <a:off x="395288" y="4797425"/>
            <a:ext cx="85693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0" dirty="0">
                <a:solidFill>
                  <a:srgbClr val="990000"/>
                </a:solidFill>
                <a:latin typeface="CyrillicOld"/>
              </a:rPr>
              <a:t>При этом избыточный вес наблюдается у половины россиян. </a:t>
            </a:r>
          </a:p>
          <a:p>
            <a:endParaRPr lang="ru-RU" sz="2000" b="1" i="0" dirty="0">
              <a:solidFill>
                <a:srgbClr val="990000"/>
              </a:solidFill>
            </a:endParaRPr>
          </a:p>
          <a:p>
            <a:r>
              <a:rPr lang="ru-RU" sz="2000" i="0" dirty="0">
                <a:solidFill>
                  <a:schemeClr val="bg1"/>
                </a:solidFill>
              </a:rPr>
              <a:t>При ожирении 2-й степени продолжительность жизни </a:t>
            </a:r>
          </a:p>
          <a:p>
            <a:r>
              <a:rPr lang="ru-RU" sz="2000" i="0" dirty="0">
                <a:solidFill>
                  <a:schemeClr val="bg1"/>
                </a:solidFill>
              </a:rPr>
              <a:t>в среднем на 5 лет, а при ожирении 3-й степени в среднем </a:t>
            </a:r>
            <a:r>
              <a:rPr lang="ru-RU" sz="2000" i="0" dirty="0" smtClean="0">
                <a:solidFill>
                  <a:schemeClr val="bg1"/>
                </a:solidFill>
              </a:rPr>
              <a:t>на </a:t>
            </a:r>
          </a:p>
          <a:p>
            <a:r>
              <a:rPr lang="ru-RU" sz="2000" i="0" dirty="0" smtClean="0">
                <a:solidFill>
                  <a:schemeClr val="bg1"/>
                </a:solidFill>
              </a:rPr>
              <a:t>10-15 </a:t>
            </a:r>
            <a:r>
              <a:rPr lang="ru-RU" sz="2000" i="0" dirty="0">
                <a:solidFill>
                  <a:schemeClr val="bg1"/>
                </a:solidFill>
              </a:rPr>
              <a:t>лет короче, чем у лиц с нормальным весом. </a:t>
            </a:r>
          </a:p>
        </p:txBody>
      </p:sp>
      <p:sp>
        <p:nvSpPr>
          <p:cNvPr id="16387" name="Прямоугольник 5"/>
          <p:cNvSpPr>
            <a:spLocks noChangeArrowheads="1"/>
          </p:cNvSpPr>
          <p:nvPr/>
        </p:nvSpPr>
        <p:spPr bwMode="auto">
          <a:xfrm>
            <a:off x="4572000" y="404813"/>
            <a:ext cx="429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>
                <a:solidFill>
                  <a:srgbClr val="990000"/>
                </a:solidFill>
              </a:rPr>
              <a:t>ПРОЕКТ TENTORIUM-WELLNESS</a:t>
            </a:r>
          </a:p>
        </p:txBody>
      </p:sp>
      <p:pic>
        <p:nvPicPr>
          <p:cNvPr id="86018" name="Picture 2" descr="Причиной недержания может быть лишний ве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126" name="Group 94"/>
          <p:cNvGraphicFramePr>
            <a:graphicFrameLocks noGrp="1"/>
          </p:cNvGraphicFramePr>
          <p:nvPr/>
        </p:nvGraphicFramePr>
        <p:xfrm>
          <a:off x="539750" y="1989138"/>
          <a:ext cx="4103688" cy="4535489"/>
        </p:xfrm>
        <a:graphic>
          <a:graphicData uri="http://schemas.openxmlformats.org/drawingml/2006/table">
            <a:tbl>
              <a:tblPr/>
              <a:tblGrid>
                <a:gridCol w="3594100"/>
                <a:gridCol w="509588"/>
              </a:tblGrid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ПРОДУКТ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ГИ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спагетти, макароны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овсяная каша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горошек зеленый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консерв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сок без сахара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хлеб зерновой ржаной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апельсины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морковь сырая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груши 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молоко цельное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персики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яблоки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сосиски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132" name="Group 100"/>
          <p:cNvGraphicFramePr>
            <a:graphicFrameLocks noGrp="1"/>
          </p:cNvGraphicFramePr>
          <p:nvPr/>
        </p:nvGraphicFramePr>
        <p:xfrm>
          <a:off x="4716463" y="1989138"/>
          <a:ext cx="3959225" cy="4535489"/>
        </p:xfrm>
        <a:graphic>
          <a:graphicData uri="http://schemas.openxmlformats.org/drawingml/2006/table">
            <a:tbl>
              <a:tblPr/>
              <a:tblGrid>
                <a:gridCol w="3413125"/>
                <a:gridCol w="546100"/>
              </a:tblGrid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ПРОДУКТ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ГИ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грейпфруты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перловка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сливы 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абрикосы свежие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орехи грецкие 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баклажаны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грибы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зеленый перец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капуста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лук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помидоры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салат листовой 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4113" name="Прямоугольник 5"/>
          <p:cNvSpPr>
            <a:spLocks noChangeArrowheads="1"/>
          </p:cNvSpPr>
          <p:nvPr/>
        </p:nvSpPr>
        <p:spPr bwMode="auto">
          <a:xfrm>
            <a:off x="4572000" y="333375"/>
            <a:ext cx="429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>
                <a:solidFill>
                  <a:srgbClr val="990000"/>
                </a:solidFill>
              </a:rPr>
              <a:t>ПРОЕКТ TENTORIUM-WELLNESS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39750" y="1341438"/>
            <a:ext cx="8604250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b="1" i="0">
                <a:solidFill>
                  <a:srgbClr val="990000"/>
                </a:solidFill>
                <a:latin typeface="CyrillicOld"/>
              </a:rPr>
              <a:t>ГЛИКЕМИЧЕСКИЙ ИНДЕКС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5" descr="Мед"/>
          <p:cNvPicPr>
            <a:picLocks noChangeAspect="1" noChangeArrowheads="1"/>
          </p:cNvPicPr>
          <p:nvPr/>
        </p:nvPicPr>
        <p:blipFill>
          <a:blip r:embed="rId2" cstate="print"/>
          <a:srcRect t="12520" b="5354"/>
          <a:stretch>
            <a:fillRect/>
          </a:stretch>
        </p:blipFill>
        <p:spPr bwMode="auto">
          <a:xfrm>
            <a:off x="2771775" y="3284538"/>
            <a:ext cx="3695700" cy="33115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aphicFrame>
        <p:nvGraphicFramePr>
          <p:cNvPr id="45080" name="Group 24"/>
          <p:cNvGraphicFramePr>
            <a:graphicFrameLocks noGrp="1"/>
          </p:cNvGraphicFramePr>
          <p:nvPr/>
        </p:nvGraphicFramePr>
        <p:xfrm>
          <a:off x="539750" y="2060575"/>
          <a:ext cx="8135938" cy="1056323"/>
        </p:xfrm>
        <a:graphic>
          <a:graphicData uri="http://schemas.openxmlformats.org/drawingml/2006/table">
            <a:tbl>
              <a:tblPr/>
              <a:tblGrid>
                <a:gridCol w="2195513"/>
                <a:gridCol w="1163637"/>
                <a:gridCol w="1096963"/>
                <a:gridCol w="1484312"/>
                <a:gridCol w="2195513"/>
              </a:tblGrid>
              <a:tr h="595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Калорийность,  ккал</a:t>
                      </a:r>
                    </a:p>
                  </a:txBody>
                  <a:tcPr marL="47625" marR="47625" marT="47625" marB="476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Белки,   г</a:t>
                      </a:r>
                    </a:p>
                  </a:txBody>
                  <a:tcPr marL="47625" marR="47625" marT="47625" marB="476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Жиры,   г</a:t>
                      </a:r>
                    </a:p>
                  </a:txBody>
                  <a:tcPr marL="47625" marR="47625" marT="47625" marB="476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Углеводы,   г</a:t>
                      </a:r>
                    </a:p>
                  </a:txBody>
                  <a:tcPr marL="47625" marR="47625" marT="47625" marB="476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Гликемический индекс</a:t>
                      </a:r>
                    </a:p>
                  </a:txBody>
                  <a:tcPr marL="47625" marR="47625" marT="47625" marB="476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328</a:t>
                      </a:r>
                    </a:p>
                  </a:txBody>
                  <a:tcPr marL="47625" marR="47625" marT="47625" marB="476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47625" marR="47625" marT="47625" marB="476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7625" marR="47625" marT="47625" marB="476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80,3</a:t>
                      </a:r>
                    </a:p>
                  </a:txBody>
                  <a:tcPr marL="47625" marR="47625" marT="47625" marB="476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47625" marR="47625" marT="47625" marB="47625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5074" name="Rectangle 6"/>
          <p:cNvSpPr>
            <a:spLocks noChangeArrowheads="1"/>
          </p:cNvSpPr>
          <p:nvPr/>
        </p:nvSpPr>
        <p:spPr bwMode="auto">
          <a:xfrm>
            <a:off x="0" y="-25400"/>
            <a:ext cx="18891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900" i="0">
                <a:solidFill>
                  <a:srgbClr val="99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На </a:t>
            </a:r>
            <a:r>
              <a:rPr lang="ru-RU" sz="900" b="1" i="0">
                <a:solidFill>
                  <a:srgbClr val="99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100 г</a:t>
            </a:r>
            <a:r>
              <a:rPr lang="ru-RU" sz="900" i="0">
                <a:solidFill>
                  <a:srgbClr val="99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продукта приходится:</a:t>
            </a:r>
            <a:endParaRPr lang="ru-RU" sz="900" i="0">
              <a:solidFill>
                <a:srgbClr val="990000"/>
              </a:solidFill>
              <a:ea typeface="Times New Roman" pitchFamily="18" charset="0"/>
              <a:cs typeface="Tahoma" pitchFamily="34" charset="0"/>
            </a:endParaRPr>
          </a:p>
          <a:p>
            <a:pPr eaLnBrk="0" hangingPunct="0"/>
            <a:endParaRPr lang="ru-RU" sz="1800" i="0">
              <a:solidFill>
                <a:srgbClr val="990000"/>
              </a:solidFill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588125" y="3284538"/>
            <a:ext cx="2087563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ru-RU" sz="2000" i="0">
                <a:solidFill>
                  <a:schemeClr val="bg1"/>
                </a:solidFill>
              </a:rPr>
              <a:t>При этом уровень глюкозы</a:t>
            </a:r>
            <a:br>
              <a:rPr lang="ru-RU" sz="2000" i="0">
                <a:solidFill>
                  <a:schemeClr val="bg1"/>
                </a:solidFill>
              </a:rPr>
            </a:br>
            <a:r>
              <a:rPr lang="ru-RU" sz="2000" i="0">
                <a:solidFill>
                  <a:schemeClr val="bg1"/>
                </a:solidFill>
              </a:rPr>
              <a:t>в крови практически</a:t>
            </a:r>
            <a:br>
              <a:rPr lang="ru-RU" sz="2000" i="0">
                <a:solidFill>
                  <a:schemeClr val="bg1"/>
                </a:solidFill>
              </a:rPr>
            </a:br>
            <a:r>
              <a:rPr lang="ru-RU" sz="2000" i="0">
                <a:solidFill>
                  <a:schemeClr val="bg1"/>
                </a:solidFill>
              </a:rPr>
              <a:t>не меняется </a:t>
            </a:r>
            <a:r>
              <a:rPr lang="ru-RU" i="0">
                <a:solidFill>
                  <a:schemeClr val="bg1"/>
                </a:solidFill>
              </a:rPr>
              <a:t>(</a:t>
            </a:r>
            <a:r>
              <a:rPr lang="ru-RU" i="0" u="sng">
                <a:solidFill>
                  <a:schemeClr val="bg1"/>
                </a:solidFill>
              </a:rPr>
              <a:t>парадокс природы!!!</a:t>
            </a:r>
            <a:r>
              <a:rPr lang="ru-RU" i="0">
                <a:solidFill>
                  <a:schemeClr val="bg1"/>
                </a:solidFill>
              </a:rPr>
              <a:t>)</a:t>
            </a:r>
            <a:r>
              <a:rPr lang="ru-RU" sz="2000" i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5076" name="Прямоугольник 5"/>
          <p:cNvSpPr>
            <a:spLocks noChangeArrowheads="1"/>
          </p:cNvSpPr>
          <p:nvPr/>
        </p:nvSpPr>
        <p:spPr bwMode="auto">
          <a:xfrm>
            <a:off x="4572000" y="333375"/>
            <a:ext cx="429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>
                <a:solidFill>
                  <a:srgbClr val="990000"/>
                </a:solidFill>
              </a:rPr>
              <a:t>ПРОЕКТ TENTORIUM-WELLNESS</a:t>
            </a:r>
          </a:p>
        </p:txBody>
      </p:sp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539750" y="1341438"/>
            <a:ext cx="8604250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b="1" i="0">
                <a:solidFill>
                  <a:srgbClr val="990000"/>
                </a:solidFill>
                <a:latin typeface="CyrillicOld"/>
              </a:rPr>
              <a:t>МЁД И ГЛИКЕМИЧЕСКИЙ ИНДЕКС</a:t>
            </a:r>
            <a:r>
              <a:rPr lang="ru-RU" sz="2800" i="0">
                <a:solidFill>
                  <a:srgbClr val="990000"/>
                </a:solidFill>
                <a:latin typeface="CyrillicOld"/>
              </a:rPr>
              <a:t> </a:t>
            </a:r>
            <a:r>
              <a:rPr lang="ru-RU" i="0">
                <a:solidFill>
                  <a:srgbClr val="990000"/>
                </a:solidFill>
                <a:latin typeface="CyrillicOld"/>
              </a:rPr>
              <a:t>(на 100 г)</a:t>
            </a:r>
          </a:p>
        </p:txBody>
      </p:sp>
      <p:sp>
        <p:nvSpPr>
          <p:cNvPr id="45078" name="Rectangle 26"/>
          <p:cNvSpPr>
            <a:spLocks noChangeArrowheads="1"/>
          </p:cNvSpPr>
          <p:nvPr/>
        </p:nvSpPr>
        <p:spPr bwMode="auto">
          <a:xfrm>
            <a:off x="611188" y="3284538"/>
            <a:ext cx="20161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r"/>
            <a:r>
              <a:rPr lang="ru-RU" sz="2000" i="0">
                <a:solidFill>
                  <a:schemeClr val="bg1"/>
                </a:solidFill>
                <a:latin typeface="CyrillicOld"/>
              </a:rPr>
              <a:t>Мед расщепляется очень легко и усваивается организмом постепенно по потребности.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endParaRPr lang="ru-RU" sz="1800" i="0">
              <a:solidFill>
                <a:schemeClr val="tx1"/>
              </a:solidFill>
            </a:endParaRPr>
          </a:p>
        </p:txBody>
      </p:sp>
      <p:sp>
        <p:nvSpPr>
          <p:cNvPr id="46082" name="Rectangle 6"/>
          <p:cNvSpPr>
            <a:spLocks noChangeArrowheads="1"/>
          </p:cNvSpPr>
          <p:nvPr/>
        </p:nvSpPr>
        <p:spPr bwMode="auto">
          <a:xfrm>
            <a:off x="0" y="2420938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ru-RU" sz="2000" i="0">
                <a:solidFill>
                  <a:schemeClr val="bg1"/>
                </a:solidFill>
              </a:rPr>
              <a:t>ДЛЯ ЭТОГО НУЖНО</a:t>
            </a:r>
            <a:br>
              <a:rPr lang="ru-RU" sz="2000" i="0">
                <a:solidFill>
                  <a:schemeClr val="bg1"/>
                </a:solidFill>
              </a:rPr>
            </a:br>
            <a:r>
              <a:rPr lang="ru-RU" sz="2800" i="0">
                <a:solidFill>
                  <a:srgbClr val="990000"/>
                </a:solidFill>
              </a:rPr>
              <a:t>ВАШ ВЕС ПОДЕЛИТЬ НА РОСТ (м</a:t>
            </a:r>
            <a:r>
              <a:rPr lang="ru-RU" sz="2800" i="0" baseline="30000">
                <a:solidFill>
                  <a:srgbClr val="990000"/>
                </a:solidFill>
              </a:rPr>
              <a:t>2</a:t>
            </a:r>
            <a:r>
              <a:rPr lang="ru-RU" sz="2800" i="0">
                <a:solidFill>
                  <a:srgbClr val="990000"/>
                </a:solidFill>
              </a:rPr>
              <a:t>)</a:t>
            </a:r>
            <a:r>
              <a:rPr lang="ru-RU" sz="2800" baseline="30000">
                <a:solidFill>
                  <a:srgbClr val="990000"/>
                </a:solidFill>
              </a:rPr>
              <a:t> </a:t>
            </a:r>
            <a:endParaRPr lang="ru-RU" sz="2800" i="0">
              <a:solidFill>
                <a:srgbClr val="990000"/>
              </a:solidFill>
            </a:endParaRPr>
          </a:p>
        </p:txBody>
      </p:sp>
      <p:sp>
        <p:nvSpPr>
          <p:cNvPr id="46083" name="Rectangle 6"/>
          <p:cNvSpPr>
            <a:spLocks noChangeArrowheads="1"/>
          </p:cNvSpPr>
          <p:nvPr/>
        </p:nvSpPr>
        <p:spPr bwMode="auto">
          <a:xfrm>
            <a:off x="0" y="4221163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ru-RU" b="1" i="0">
                <a:solidFill>
                  <a:schemeClr val="bg1"/>
                </a:solidFill>
                <a:latin typeface="CyrillicOld"/>
              </a:rPr>
              <a:t>НАПРИМЕР:</a:t>
            </a:r>
          </a:p>
          <a:p>
            <a:pPr marL="342900" indent="-342900" algn="ctr"/>
            <a:r>
              <a:rPr lang="ru-RU" sz="2000" i="0">
                <a:solidFill>
                  <a:schemeClr val="bg1"/>
                </a:solidFill>
                <a:latin typeface="CyrillicOld"/>
              </a:rPr>
              <a:t>ВАШ ВЕС = </a:t>
            </a:r>
            <a:r>
              <a:rPr lang="ru-RU" sz="2000" b="1" i="0">
                <a:solidFill>
                  <a:srgbClr val="990000"/>
                </a:solidFill>
                <a:latin typeface="CyrillicOld"/>
              </a:rPr>
              <a:t>68 кг</a:t>
            </a:r>
          </a:p>
          <a:p>
            <a:pPr marL="342900" indent="-342900" algn="ctr"/>
            <a:r>
              <a:rPr lang="ru-RU" sz="2000" i="0">
                <a:solidFill>
                  <a:schemeClr val="bg1"/>
                </a:solidFill>
              </a:rPr>
              <a:t> ВАШ РОСТ = </a:t>
            </a:r>
            <a:r>
              <a:rPr lang="ru-RU" sz="2000" b="1" i="0">
                <a:solidFill>
                  <a:srgbClr val="990000"/>
                </a:solidFill>
              </a:rPr>
              <a:t>1м 62 см</a:t>
            </a:r>
            <a:r>
              <a:rPr lang="ru-RU" sz="2000" i="0">
                <a:solidFill>
                  <a:schemeClr val="bg1"/>
                </a:solidFill>
              </a:rPr>
              <a:t> = 1,62 Х 1,62 = </a:t>
            </a:r>
            <a:r>
              <a:rPr lang="ru-RU" sz="2000" b="1" i="0">
                <a:solidFill>
                  <a:srgbClr val="990000"/>
                </a:solidFill>
              </a:rPr>
              <a:t>2,62</a:t>
            </a:r>
          </a:p>
        </p:txBody>
      </p:sp>
      <p:sp>
        <p:nvSpPr>
          <p:cNvPr id="46084" name="Rectangle 6"/>
          <p:cNvSpPr>
            <a:spLocks noChangeArrowheads="1"/>
          </p:cNvSpPr>
          <p:nvPr/>
        </p:nvSpPr>
        <p:spPr bwMode="auto">
          <a:xfrm>
            <a:off x="1116013" y="5300663"/>
            <a:ext cx="7561262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ru-RU" sz="2400" i="0">
                <a:solidFill>
                  <a:schemeClr val="bg1"/>
                </a:solidFill>
              </a:rPr>
              <a:t>ВАШ ИНДЕКС КЕТЛЕ = 68кг / 2,62 =</a:t>
            </a:r>
            <a:r>
              <a:rPr lang="ru-RU" sz="2000" i="0">
                <a:solidFill>
                  <a:schemeClr val="bg1"/>
                </a:solidFill>
              </a:rPr>
              <a:t>  </a:t>
            </a:r>
            <a:r>
              <a:rPr lang="ru-RU" sz="4000" b="1" i="0">
                <a:solidFill>
                  <a:srgbClr val="990000"/>
                </a:solidFill>
              </a:rPr>
              <a:t>25,95</a:t>
            </a:r>
          </a:p>
        </p:txBody>
      </p:sp>
      <p:sp>
        <p:nvSpPr>
          <p:cNvPr id="46085" name="Oval 7"/>
          <p:cNvSpPr>
            <a:spLocks noChangeArrowheads="1"/>
          </p:cNvSpPr>
          <p:nvPr/>
        </p:nvSpPr>
        <p:spPr bwMode="auto">
          <a:xfrm>
            <a:off x="6300788" y="5229225"/>
            <a:ext cx="1635125" cy="79216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2400" i="0">
              <a:solidFill>
                <a:srgbClr val="FF9933"/>
              </a:solidFill>
              <a:latin typeface="Times New Roman Cyr"/>
            </a:endParaRPr>
          </a:p>
        </p:txBody>
      </p:sp>
      <p:sp>
        <p:nvSpPr>
          <p:cNvPr id="46086" name="Прямоугольник 5"/>
          <p:cNvSpPr>
            <a:spLocks noChangeArrowheads="1"/>
          </p:cNvSpPr>
          <p:nvPr/>
        </p:nvSpPr>
        <p:spPr bwMode="auto">
          <a:xfrm>
            <a:off x="4572000" y="333375"/>
            <a:ext cx="429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>
                <a:solidFill>
                  <a:srgbClr val="990000"/>
                </a:solidFill>
              </a:rPr>
              <a:t>ПРОЕКТ TENTORIUM-WELLNESS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39750" y="1341438"/>
            <a:ext cx="8604250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lnSpc>
                <a:spcPts val="4500"/>
              </a:lnSpc>
              <a:defRPr/>
            </a:pPr>
            <a:r>
              <a:rPr lang="ru-RU" sz="2800" i="0">
                <a:solidFill>
                  <a:srgbClr val="990000"/>
                </a:solidFill>
              </a:rPr>
              <a:t>НАУЧИТЕСЬ </a:t>
            </a:r>
            <a:r>
              <a:rPr lang="ru-RU" sz="2800" b="1" i="0">
                <a:solidFill>
                  <a:srgbClr val="990000"/>
                </a:solidFill>
              </a:rPr>
              <a:t>ИЗМЕРЯТЬ ИНДЕКС КЕТЛЕ</a:t>
            </a:r>
          </a:p>
        </p:txBody>
      </p:sp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2123728" y="6165850"/>
            <a:ext cx="7020272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800" b="1" i="0">
                <a:solidFill>
                  <a:srgbClr val="990000"/>
                </a:solidFill>
                <a:latin typeface="CyrillicOld"/>
              </a:rPr>
              <a:t>ИТОГ</a:t>
            </a:r>
            <a:r>
              <a:rPr lang="en-US" sz="1800" b="1" i="0">
                <a:solidFill>
                  <a:srgbClr val="990000"/>
                </a:solidFill>
                <a:latin typeface="CyrillicOld"/>
              </a:rPr>
              <a:t>:</a:t>
            </a:r>
            <a:r>
              <a:rPr lang="ru-RU" sz="1800" b="1" i="0">
                <a:solidFill>
                  <a:schemeClr val="bg1"/>
                </a:solidFill>
                <a:latin typeface="CyrillicOld"/>
              </a:rPr>
              <a:t> </a:t>
            </a:r>
            <a:r>
              <a:rPr lang="ru-RU" sz="1800" i="0">
                <a:solidFill>
                  <a:schemeClr val="bg1"/>
                </a:solidFill>
                <a:latin typeface="CyrillicOld"/>
              </a:rPr>
              <a:t>У ВАС НЕБОЛЬШАЯ ИЗБЫТОЧНАЯ МАССА ТЕЛА</a:t>
            </a: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2411413" y="3284538"/>
            <a:ext cx="4252912" cy="5365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lnSpc>
                <a:spcPts val="3500"/>
              </a:lnSpc>
              <a:defRPr/>
            </a:pPr>
            <a:r>
              <a:rPr lang="ru-RU" sz="1600" b="1" i="0">
                <a:solidFill>
                  <a:schemeClr val="bg1"/>
                </a:solidFill>
                <a:latin typeface="CyrillicOld"/>
              </a:rPr>
              <a:t>НОРМА ИНДЕКСА КЕТЛЕ   ОТ   18  ДО 25</a:t>
            </a:r>
          </a:p>
        </p:txBody>
      </p:sp>
      <p:sp>
        <p:nvSpPr>
          <p:cNvPr id="46090" name="Oval 7"/>
          <p:cNvSpPr>
            <a:spLocks noChangeArrowheads="1"/>
          </p:cNvSpPr>
          <p:nvPr/>
        </p:nvSpPr>
        <p:spPr bwMode="auto">
          <a:xfrm>
            <a:off x="5580063" y="3357563"/>
            <a:ext cx="1152525" cy="5032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2400" i="0">
              <a:solidFill>
                <a:srgbClr val="FF9933"/>
              </a:solidFill>
              <a:latin typeface="Times New Roman Cyr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endParaRPr lang="ru-RU" sz="1800" i="0">
              <a:solidFill>
                <a:schemeClr val="tx1"/>
              </a:solidFill>
            </a:endParaRPr>
          </a:p>
        </p:txBody>
      </p:sp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 i="0">
                <a:solidFill>
                  <a:schemeClr val="tx1"/>
                </a:solidFill>
              </a:rPr>
              <a:t/>
            </a:r>
            <a:br>
              <a:rPr lang="ru-RU" sz="1800" i="0">
                <a:solidFill>
                  <a:schemeClr val="tx1"/>
                </a:solidFill>
              </a:rPr>
            </a:br>
            <a:endParaRPr lang="ru-RU" sz="1800" i="0">
              <a:solidFill>
                <a:schemeClr val="tx1"/>
              </a:solidFill>
            </a:endParaRPr>
          </a:p>
          <a:p>
            <a:pPr eaLnBrk="0" hangingPunct="0"/>
            <a:r>
              <a:rPr lang="ru-RU" sz="1800" i="0">
                <a:solidFill>
                  <a:schemeClr val="tx1"/>
                </a:solidFill>
              </a:rPr>
              <a:t/>
            </a:r>
            <a:br>
              <a:rPr lang="ru-RU" sz="1800" i="0">
                <a:solidFill>
                  <a:schemeClr val="tx1"/>
                </a:solidFill>
              </a:rPr>
            </a:br>
            <a:endParaRPr lang="ru-RU" sz="1800" i="0">
              <a:solidFill>
                <a:schemeClr val="tx1"/>
              </a:solidFill>
            </a:endParaRPr>
          </a:p>
        </p:txBody>
      </p:sp>
      <p:graphicFrame>
        <p:nvGraphicFramePr>
          <p:cNvPr id="47136" name="Group 32"/>
          <p:cNvGraphicFramePr>
            <a:graphicFrameLocks noGrp="1"/>
          </p:cNvGraphicFramePr>
          <p:nvPr/>
        </p:nvGraphicFramePr>
        <p:xfrm>
          <a:off x="539750" y="2520950"/>
          <a:ext cx="8135938" cy="3429002"/>
        </p:xfrm>
        <a:graphic>
          <a:graphicData uri="http://schemas.openxmlformats.org/drawingml/2006/table">
            <a:tbl>
              <a:tblPr/>
              <a:tblGrid>
                <a:gridCol w="5006975"/>
                <a:gridCol w="3128963"/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Величина индекса Кетле (кг/м2)</a:t>
                      </a:r>
                    </a:p>
                  </a:txBody>
                  <a:tcPr marL="38100" marR="38100" marT="38100" marB="381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Комментарий</a:t>
                      </a:r>
                    </a:p>
                  </a:txBody>
                  <a:tcPr marL="38100" marR="38100" marT="38100" marB="381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Если Ваш индекс Кетле составляет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 25 до 29,99</a:t>
                      </a:r>
                    </a:p>
                  </a:txBody>
                  <a:tcPr marL="38100" marR="38100" marT="38100" marB="381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У вас избыточная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масса тела</a:t>
                      </a:r>
                    </a:p>
                  </a:txBody>
                  <a:tcPr marL="38100" marR="38100" marT="38100" marB="381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Если Ваш индекс Кетле составляет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 30 до 34,99</a:t>
                      </a:r>
                    </a:p>
                  </a:txBody>
                  <a:tcPr marL="38100" marR="38100" marT="38100" marB="381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У вас ожирение 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I степени</a:t>
                      </a:r>
                    </a:p>
                  </a:txBody>
                  <a:tcPr marL="38100" marR="38100" marT="38100" marB="381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Если Ваш индекс Кетле составляет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 35 до 39,99</a:t>
                      </a:r>
                    </a:p>
                  </a:txBody>
                  <a:tcPr marL="38100" marR="38100" marT="38100" marB="381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У вас ожирение 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II степени</a:t>
                      </a:r>
                    </a:p>
                  </a:txBody>
                  <a:tcPr marL="38100" marR="38100" marT="38100" marB="381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Если Ваш индекс Кетле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более 40</a:t>
                      </a:r>
                    </a:p>
                  </a:txBody>
                  <a:tcPr marL="38100" marR="38100" marT="38100" marB="381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У вас ожирение 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III степени</a:t>
                      </a:r>
                    </a:p>
                  </a:txBody>
                  <a:tcPr marL="38100" marR="38100" marT="38100" marB="381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71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 i="0">
                <a:solidFill>
                  <a:schemeClr val="tx1"/>
                </a:solidFill>
              </a:rPr>
              <a:t/>
            </a:r>
            <a:br>
              <a:rPr lang="ru-RU" sz="1800" i="0">
                <a:solidFill>
                  <a:schemeClr val="tx1"/>
                </a:solidFill>
              </a:rPr>
            </a:br>
            <a:endParaRPr lang="ru-RU" sz="1800" i="0">
              <a:solidFill>
                <a:schemeClr val="tx1"/>
              </a:solidFill>
            </a:endParaRPr>
          </a:p>
          <a:p>
            <a:pPr eaLnBrk="0" hangingPunct="0"/>
            <a:r>
              <a:rPr lang="ru-RU" sz="1800" i="0">
                <a:solidFill>
                  <a:schemeClr val="tx1"/>
                </a:solidFill>
              </a:rPr>
              <a:t/>
            </a:r>
            <a:br>
              <a:rPr lang="ru-RU" sz="1800" i="0">
                <a:solidFill>
                  <a:schemeClr val="tx1"/>
                </a:solidFill>
              </a:rPr>
            </a:br>
            <a:endParaRPr lang="ru-RU" sz="1800" i="0">
              <a:solidFill>
                <a:schemeClr val="tx1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987824" y="6237288"/>
            <a:ext cx="6156176" cy="30777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i="0">
                <a:solidFill>
                  <a:schemeClr val="bg1"/>
                </a:solidFill>
              </a:rPr>
              <a:t>Если Ваш индекс Кетле менее 18,5 кг/м2 – у вас дефицит массы тела</a:t>
            </a:r>
          </a:p>
        </p:txBody>
      </p:sp>
      <p:sp>
        <p:nvSpPr>
          <p:cNvPr id="47120" name="Прямоугольник 5"/>
          <p:cNvSpPr>
            <a:spLocks noChangeArrowheads="1"/>
          </p:cNvSpPr>
          <p:nvPr/>
        </p:nvSpPr>
        <p:spPr bwMode="auto">
          <a:xfrm>
            <a:off x="4572000" y="333375"/>
            <a:ext cx="429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>
                <a:solidFill>
                  <a:srgbClr val="990000"/>
                </a:solidFill>
              </a:rPr>
              <a:t>ПРОЕКТ TENTORIUM-WELLNESS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39750" y="1341438"/>
            <a:ext cx="8604250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b="1" i="0">
                <a:solidFill>
                  <a:srgbClr val="990000"/>
                </a:solidFill>
                <a:latin typeface="CyrillicOld"/>
              </a:rPr>
              <a:t>КЛАССИФИКАЦИЯ</a:t>
            </a:r>
            <a:br>
              <a:rPr lang="ru-RU" sz="2800" b="1" i="0">
                <a:solidFill>
                  <a:srgbClr val="990000"/>
                </a:solidFill>
                <a:latin typeface="CyrillicOld"/>
              </a:rPr>
            </a:br>
            <a:r>
              <a:rPr lang="ru-RU" sz="2800" i="0">
                <a:solidFill>
                  <a:srgbClr val="990000"/>
                </a:solidFill>
                <a:latin typeface="CyrillicOld"/>
              </a:rPr>
              <a:t>ИЗБЫТОЧНОЙ МАССЫ ТЕЛА И ОЖИРЕНИЯ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6"/>
          <p:cNvSpPr>
            <a:spLocks noChangeArrowheads="1"/>
          </p:cNvSpPr>
          <p:nvPr/>
        </p:nvSpPr>
        <p:spPr bwMode="auto">
          <a:xfrm>
            <a:off x="611188" y="4581525"/>
            <a:ext cx="3889375" cy="4318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ru-RU" sz="2400" i="0" dirty="0">
                <a:solidFill>
                  <a:schemeClr val="tx1"/>
                </a:solidFill>
              </a:rPr>
              <a:t>У ЖЕНЩИН </a:t>
            </a:r>
            <a:r>
              <a:rPr lang="en-US" sz="2400" i="0" dirty="0">
                <a:solidFill>
                  <a:schemeClr val="tx1"/>
                </a:solidFill>
              </a:rPr>
              <a:t>&lt;</a:t>
            </a:r>
            <a:r>
              <a:rPr lang="ru-RU" sz="2400" i="0" dirty="0">
                <a:solidFill>
                  <a:schemeClr val="tx1"/>
                </a:solidFill>
              </a:rPr>
              <a:t> 88 СМ</a:t>
            </a:r>
          </a:p>
        </p:txBody>
      </p:sp>
      <p:sp>
        <p:nvSpPr>
          <p:cNvPr id="48130" name="Прямоугольник 5"/>
          <p:cNvSpPr>
            <a:spLocks noChangeArrowheads="1"/>
          </p:cNvSpPr>
          <p:nvPr/>
        </p:nvSpPr>
        <p:spPr bwMode="auto">
          <a:xfrm>
            <a:off x="4572000" y="333375"/>
            <a:ext cx="429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>
                <a:solidFill>
                  <a:srgbClr val="990000"/>
                </a:solidFill>
              </a:rPr>
              <a:t>ПРОЕКТ TENTORIUM-WELLNESS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39750" y="1341438"/>
            <a:ext cx="8604250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lnSpc>
                <a:spcPts val="3500"/>
              </a:lnSpc>
              <a:defRPr/>
            </a:pPr>
            <a:r>
              <a:rPr lang="ru-RU" sz="2800" b="1" i="0" dirty="0">
                <a:solidFill>
                  <a:srgbClr val="990000"/>
                </a:solidFill>
                <a:latin typeface="CyrillicOld"/>
              </a:rPr>
              <a:t>ВОЗЬМИТЕ ЗА ПРАВИЛО</a:t>
            </a:r>
          </a:p>
          <a:p>
            <a:pPr>
              <a:lnSpc>
                <a:spcPts val="3500"/>
              </a:lnSpc>
              <a:defRPr/>
            </a:pPr>
            <a:r>
              <a:rPr lang="ru-RU" sz="2800" i="0" dirty="0">
                <a:solidFill>
                  <a:srgbClr val="990000"/>
                </a:solidFill>
                <a:latin typeface="CyrillicOld"/>
              </a:rPr>
              <a:t>ИЗМЕРЯТЬ ОКРУЖНОСТЬ ТАЛИИ</a:t>
            </a:r>
          </a:p>
        </p:txBody>
      </p:sp>
      <p:sp>
        <p:nvSpPr>
          <p:cNvPr id="48132" name="Rectangle 11"/>
          <p:cNvSpPr>
            <a:spLocks noChangeArrowheads="1"/>
          </p:cNvSpPr>
          <p:nvPr/>
        </p:nvSpPr>
        <p:spPr bwMode="auto">
          <a:xfrm>
            <a:off x="539750" y="2765425"/>
            <a:ext cx="79930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/>
            <a:r>
              <a:rPr lang="ru-RU" sz="2000" i="0">
                <a:solidFill>
                  <a:schemeClr val="bg1"/>
                </a:solidFill>
                <a:latin typeface="CyrillicOld"/>
              </a:rPr>
              <a:t>Согласно Современным Рекомендациям Всероссийского Общества Кардиологов РАМН</a:t>
            </a:r>
          </a:p>
          <a:p>
            <a:pPr algn="ctr"/>
            <a:endParaRPr lang="ru-RU" sz="2000" b="1" i="0">
              <a:solidFill>
                <a:schemeClr val="bg1"/>
              </a:solidFill>
              <a:latin typeface="CyrillicOld"/>
            </a:endParaRPr>
          </a:p>
          <a:p>
            <a:pPr algn="ctr"/>
            <a:r>
              <a:rPr lang="ru-RU" sz="2000" b="1">
                <a:solidFill>
                  <a:schemeClr val="bg1"/>
                </a:solidFill>
                <a:latin typeface="CyrillicOld"/>
              </a:rPr>
              <a:t> </a:t>
            </a:r>
            <a:r>
              <a:rPr lang="ru-RU" sz="2000" b="1" i="0">
                <a:solidFill>
                  <a:schemeClr val="bg1"/>
                </a:solidFill>
                <a:latin typeface="CyrillicOld"/>
              </a:rPr>
              <a:t>В НОРМЕ ОКРУЖНОСТЬ ТАЛИИ</a:t>
            </a:r>
            <a:r>
              <a:rPr lang="ru-RU" sz="2000" b="1">
                <a:solidFill>
                  <a:schemeClr val="bg1"/>
                </a:solidFill>
                <a:latin typeface="CyrillicOld"/>
              </a:rPr>
              <a:t> </a:t>
            </a:r>
          </a:p>
        </p:txBody>
      </p:sp>
      <p:sp>
        <p:nvSpPr>
          <p:cNvPr id="48133" name="Rectangle 6"/>
          <p:cNvSpPr>
            <a:spLocks noChangeArrowheads="1"/>
          </p:cNvSpPr>
          <p:nvPr/>
        </p:nvSpPr>
        <p:spPr bwMode="auto">
          <a:xfrm>
            <a:off x="4932363" y="4581525"/>
            <a:ext cx="3671887" cy="4318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ru-RU" sz="2400" i="0" dirty="0">
                <a:solidFill>
                  <a:schemeClr val="tx1"/>
                </a:solidFill>
              </a:rPr>
              <a:t>У МУЖЧИН </a:t>
            </a:r>
            <a:r>
              <a:rPr lang="en-US" sz="2400" i="0" dirty="0">
                <a:solidFill>
                  <a:schemeClr val="tx1"/>
                </a:solidFill>
              </a:rPr>
              <a:t>&lt;</a:t>
            </a:r>
            <a:r>
              <a:rPr lang="ru-RU" sz="2400" i="0" dirty="0">
                <a:solidFill>
                  <a:schemeClr val="tx1"/>
                </a:solidFill>
              </a:rPr>
              <a:t> 95 СМ</a:t>
            </a:r>
          </a:p>
        </p:txBody>
      </p:sp>
      <p:sp>
        <p:nvSpPr>
          <p:cNvPr id="48134" name="Rectangle 13"/>
          <p:cNvSpPr>
            <a:spLocks noChangeArrowheads="1"/>
          </p:cNvSpPr>
          <p:nvPr/>
        </p:nvSpPr>
        <p:spPr bwMode="auto">
          <a:xfrm>
            <a:off x="684213" y="5445125"/>
            <a:ext cx="8064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/>
            <a:r>
              <a:rPr lang="ru-RU" sz="2000" i="0" dirty="0">
                <a:solidFill>
                  <a:schemeClr val="bg1"/>
                </a:solidFill>
                <a:latin typeface="CyrillicOld"/>
              </a:rPr>
              <a:t>Показатель окружности талии оказался </a:t>
            </a:r>
            <a:r>
              <a:rPr lang="ru-RU" sz="2000" i="0" dirty="0" smtClean="0">
                <a:solidFill>
                  <a:schemeClr val="bg1"/>
                </a:solidFill>
                <a:latin typeface="CyrillicOld"/>
              </a:rPr>
              <a:t>простым и </a:t>
            </a:r>
            <a:r>
              <a:rPr lang="ru-RU" sz="2000" i="0" dirty="0">
                <a:solidFill>
                  <a:schemeClr val="bg1"/>
                </a:solidFill>
                <a:latin typeface="CyrillicOld"/>
              </a:rPr>
              <a:t>надёжным критерием, имеющим высокую предсказательную точность </a:t>
            </a:r>
            <a:endParaRPr lang="ru-RU" sz="2000" i="0" dirty="0" smtClean="0">
              <a:solidFill>
                <a:schemeClr val="bg1"/>
              </a:solidFill>
              <a:latin typeface="CyrillicOld"/>
            </a:endParaRPr>
          </a:p>
          <a:p>
            <a:pPr algn="ctr"/>
            <a:r>
              <a:rPr lang="ru-RU" sz="2000" i="0" dirty="0" smtClean="0">
                <a:solidFill>
                  <a:schemeClr val="bg1"/>
                </a:solidFill>
                <a:latin typeface="CyrillicOld"/>
              </a:rPr>
              <a:t>в </a:t>
            </a:r>
            <a:r>
              <a:rPr lang="ru-RU" sz="2000" i="0" dirty="0">
                <a:solidFill>
                  <a:schemeClr val="bg1"/>
                </a:solidFill>
                <a:latin typeface="CyrillicOld"/>
              </a:rPr>
              <a:t>отношении заболеть инфарктом или инсультом.</a:t>
            </a:r>
          </a:p>
        </p:txBody>
      </p:sp>
      <p:sp>
        <p:nvSpPr>
          <p:cNvPr id="48135" name="Line 14"/>
          <p:cNvSpPr>
            <a:spLocks noChangeShapeType="1"/>
          </p:cNvSpPr>
          <p:nvPr/>
        </p:nvSpPr>
        <p:spPr bwMode="auto">
          <a:xfrm flipH="1">
            <a:off x="1692275" y="4076700"/>
            <a:ext cx="0" cy="503238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36" name="Line 17"/>
          <p:cNvSpPr>
            <a:spLocks noChangeShapeType="1"/>
          </p:cNvSpPr>
          <p:nvPr/>
        </p:nvSpPr>
        <p:spPr bwMode="auto">
          <a:xfrm>
            <a:off x="1692275" y="4078288"/>
            <a:ext cx="5616575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137" name="Line 18"/>
          <p:cNvSpPr>
            <a:spLocks noChangeShapeType="1"/>
          </p:cNvSpPr>
          <p:nvPr/>
        </p:nvSpPr>
        <p:spPr bwMode="auto">
          <a:xfrm flipH="1">
            <a:off x="7308850" y="4076700"/>
            <a:ext cx="0" cy="503238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468313" y="3527425"/>
            <a:ext cx="19431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 sz="1600" i="0" dirty="0">
                <a:solidFill>
                  <a:schemeClr val="bg1"/>
                </a:solidFill>
              </a:rPr>
              <a:t>ЕСЛИ, ПРИ СОБЛЮДЕНИИ ДИЕТЫ,</a:t>
            </a:r>
            <a:br>
              <a:rPr lang="ru-RU" sz="1600" i="0" dirty="0">
                <a:solidFill>
                  <a:schemeClr val="bg1"/>
                </a:solidFill>
              </a:rPr>
            </a:br>
            <a:r>
              <a:rPr lang="ru-RU" sz="1600" b="1" i="0" dirty="0">
                <a:solidFill>
                  <a:schemeClr val="bg1"/>
                </a:solidFill>
              </a:rPr>
              <a:t>ВАШ ВЕС </a:t>
            </a:r>
          </a:p>
          <a:p>
            <a:pPr algn="r"/>
            <a:r>
              <a:rPr lang="ru-RU" sz="1600" b="1" i="0" dirty="0">
                <a:solidFill>
                  <a:schemeClr val="bg1"/>
                </a:solidFill>
              </a:rPr>
              <a:t>НЕ СНИЖАЕТСЯ</a:t>
            </a:r>
          </a:p>
        </p:txBody>
      </p:sp>
      <p:sp>
        <p:nvSpPr>
          <p:cNvPr id="49154" name="Прямоугольник 3"/>
          <p:cNvSpPr>
            <a:spLocks noChangeArrowheads="1"/>
          </p:cNvSpPr>
          <p:nvPr/>
        </p:nvSpPr>
        <p:spPr bwMode="auto">
          <a:xfrm>
            <a:off x="539750" y="1268413"/>
            <a:ext cx="81359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 i="0" dirty="0">
                <a:solidFill>
                  <a:srgbClr val="990000"/>
                </a:solidFill>
              </a:rPr>
              <a:t>И, НАКОНЕЦ, ЕШЁ ОДНО БАЗОВОЕ ПОНЯТИЕ</a:t>
            </a:r>
            <a:br>
              <a:rPr lang="ru-RU" sz="1800" b="1" i="0" dirty="0">
                <a:solidFill>
                  <a:srgbClr val="990000"/>
                </a:solidFill>
              </a:rPr>
            </a:br>
            <a:r>
              <a:rPr lang="ru-RU" sz="1800" b="1" i="0" dirty="0">
                <a:solidFill>
                  <a:srgbClr val="990000"/>
                </a:solidFill>
              </a:rPr>
              <a:t>В БОРЬБЕ С ЛИШНИМ ВЕСОМ ИЛИ ОЖИРЕНИЕМ – </a:t>
            </a:r>
            <a:endParaRPr lang="en-US" sz="1800" b="1" i="0" u="sng" dirty="0">
              <a:solidFill>
                <a:srgbClr val="990000"/>
              </a:solidFill>
              <a:latin typeface="Lucida Sans"/>
            </a:endParaRPr>
          </a:p>
        </p:txBody>
      </p:sp>
      <p:pic>
        <p:nvPicPr>
          <p:cNvPr id="49155" name="Picture 2" descr="C:\Users\USER\Documents\БИЗНЕС-2012\ПЕРМЬ-2012\Чаша равновесия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708275"/>
            <a:ext cx="3022600" cy="30972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9156" name="Rectangle 1"/>
          <p:cNvSpPr>
            <a:spLocks noChangeArrowheads="1"/>
          </p:cNvSpPr>
          <p:nvPr/>
        </p:nvSpPr>
        <p:spPr bwMode="auto">
          <a:xfrm>
            <a:off x="6732588" y="3533775"/>
            <a:ext cx="216058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i="0">
                <a:solidFill>
                  <a:schemeClr val="bg1"/>
                </a:solidFill>
              </a:rPr>
              <a:t>У ВАС ПРОСТО </a:t>
            </a:r>
            <a:r>
              <a:rPr lang="ru-RU" sz="1600" b="1" i="0">
                <a:solidFill>
                  <a:schemeClr val="bg1"/>
                </a:solidFill>
              </a:rPr>
              <a:t>НЕДОСТАТОЧНАЯ ФИЗИЧЕСКАЯ АКТИВНОСТЬ</a:t>
            </a:r>
          </a:p>
        </p:txBody>
      </p:sp>
      <p:sp>
        <p:nvSpPr>
          <p:cNvPr id="49157" name="Rectangle 1"/>
          <p:cNvSpPr>
            <a:spLocks noChangeArrowheads="1"/>
          </p:cNvSpPr>
          <p:nvPr/>
        </p:nvSpPr>
        <p:spPr bwMode="auto">
          <a:xfrm>
            <a:off x="468313" y="6078538"/>
            <a:ext cx="8280400" cy="519112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i="0">
                <a:solidFill>
                  <a:schemeClr val="tx1"/>
                </a:solidFill>
              </a:rPr>
              <a:t>ИЩИТЕ БАЛАНС!!!</a:t>
            </a:r>
            <a:endParaRPr lang="ru-RU" sz="2800" i="0">
              <a:solidFill>
                <a:schemeClr val="tx1"/>
              </a:solidFill>
            </a:endParaRPr>
          </a:p>
        </p:txBody>
      </p:sp>
      <p:sp>
        <p:nvSpPr>
          <p:cNvPr id="49158" name="Прямоугольник 5"/>
          <p:cNvSpPr>
            <a:spLocks noChangeArrowheads="1"/>
          </p:cNvSpPr>
          <p:nvPr/>
        </p:nvSpPr>
        <p:spPr bwMode="auto">
          <a:xfrm>
            <a:off x="4572000" y="333375"/>
            <a:ext cx="429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>
                <a:solidFill>
                  <a:srgbClr val="990000"/>
                </a:solidFill>
              </a:rPr>
              <a:t>ПРОЕКТ TENTORIUM-WELLNESS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39750" y="1987550"/>
            <a:ext cx="86042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i="0">
                <a:solidFill>
                  <a:srgbClr val="990000"/>
                </a:solidFill>
                <a:latin typeface="CyrillicOld"/>
              </a:rPr>
              <a:t>ДОСТАТОЧНАЯ ФИЗИЧЕСКАЯ АКТИВНОСТЬ!!!</a:t>
            </a:r>
          </a:p>
        </p:txBody>
      </p:sp>
      <p:sp>
        <p:nvSpPr>
          <p:cNvPr id="49160" name="AutoShape 10"/>
          <p:cNvSpPr>
            <a:spLocks noChangeArrowheads="1"/>
          </p:cNvSpPr>
          <p:nvPr/>
        </p:nvSpPr>
        <p:spPr bwMode="auto">
          <a:xfrm>
            <a:off x="2484438" y="3789363"/>
            <a:ext cx="360362" cy="7207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1"/>
          </a:p>
        </p:txBody>
      </p:sp>
      <p:sp>
        <p:nvSpPr>
          <p:cNvPr id="49161" name="AutoShape 11"/>
          <p:cNvSpPr>
            <a:spLocks noChangeArrowheads="1"/>
          </p:cNvSpPr>
          <p:nvPr/>
        </p:nvSpPr>
        <p:spPr bwMode="auto">
          <a:xfrm>
            <a:off x="6227763" y="3716338"/>
            <a:ext cx="360362" cy="7207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1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50825" y="3729038"/>
            <a:ext cx="2160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 sz="2000" i="0">
                <a:solidFill>
                  <a:srgbClr val="990000"/>
                </a:solidFill>
              </a:rPr>
              <a:t>СОБЛЮДАЙТЕ ДИЕТУ</a:t>
            </a:r>
          </a:p>
        </p:txBody>
      </p:sp>
      <p:sp>
        <p:nvSpPr>
          <p:cNvPr id="50178" name="Прямоугольник 3"/>
          <p:cNvSpPr>
            <a:spLocks noChangeArrowheads="1"/>
          </p:cNvSpPr>
          <p:nvPr/>
        </p:nvSpPr>
        <p:spPr bwMode="auto">
          <a:xfrm>
            <a:off x="539750" y="1124744"/>
            <a:ext cx="86042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i="0" dirty="0">
                <a:solidFill>
                  <a:srgbClr val="990000"/>
                </a:solidFill>
              </a:rPr>
              <a:t>ЕСЛИ В БОРЬБЕ С ЛИШНИМ ВЕСОМ ИЛИ ОЖИРЕНИЕМ,</a:t>
            </a:r>
            <a:br>
              <a:rPr lang="ru-RU" sz="1800" b="1" i="0" dirty="0">
                <a:solidFill>
                  <a:srgbClr val="990000"/>
                </a:solidFill>
              </a:rPr>
            </a:br>
            <a:r>
              <a:rPr lang="ru-RU" sz="1800" b="1" i="0" dirty="0">
                <a:solidFill>
                  <a:srgbClr val="990000"/>
                </a:solidFill>
              </a:rPr>
              <a:t>ВЫ ВЫШЛИ НА БАЛАНС, НО КИЛОГРАММЫ НЕ УХОДЯТ –</a:t>
            </a:r>
          </a:p>
          <a:p>
            <a:pPr algn="ctr"/>
            <a:r>
              <a:rPr lang="ru-RU" sz="1800" b="1" i="0" dirty="0">
                <a:solidFill>
                  <a:srgbClr val="990000"/>
                </a:solidFill>
              </a:rPr>
              <a:t>ВАМ НЕ ДОСТАЁТ</a:t>
            </a:r>
            <a:endParaRPr lang="en-US" sz="1800" b="1" i="0" u="sng" dirty="0">
              <a:solidFill>
                <a:srgbClr val="990000"/>
              </a:solidFill>
              <a:latin typeface="Lucida Sans"/>
            </a:endParaRPr>
          </a:p>
        </p:txBody>
      </p:sp>
      <p:sp>
        <p:nvSpPr>
          <p:cNvPr id="50179" name="Rectangle 1"/>
          <p:cNvSpPr>
            <a:spLocks noChangeArrowheads="1"/>
          </p:cNvSpPr>
          <p:nvPr/>
        </p:nvSpPr>
        <p:spPr bwMode="auto">
          <a:xfrm>
            <a:off x="6659563" y="3413125"/>
            <a:ext cx="23050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i="0">
                <a:solidFill>
                  <a:srgbClr val="990000"/>
                </a:solidFill>
              </a:rPr>
              <a:t>УВЕЛИЧИВАЙТЕ СВОЙ УРОВЕНЬ  ФИЗИЧЕСКОЙ АКТИВНОСТИ</a:t>
            </a:r>
          </a:p>
        </p:txBody>
      </p:sp>
      <p:pic>
        <p:nvPicPr>
          <p:cNvPr id="50180" name="Picture 2" descr="C:\Users\USER\Documents\БИЗНЕС-2012\ПЕРМЬ-2012\Чаша равновесия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708275"/>
            <a:ext cx="3022600" cy="30972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0181" name="Rectangle 1"/>
          <p:cNvSpPr>
            <a:spLocks noChangeArrowheads="1"/>
          </p:cNvSpPr>
          <p:nvPr/>
        </p:nvSpPr>
        <p:spPr bwMode="auto">
          <a:xfrm>
            <a:off x="468313" y="6014135"/>
            <a:ext cx="8280400" cy="646331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800" b="1" i="0">
                <a:solidFill>
                  <a:schemeClr val="tx1"/>
                </a:solidFill>
                <a:latin typeface="CyrillicOld"/>
              </a:rPr>
              <a:t>УЧИТЕСЬ ПСИХОЭМОЦИОНАЛЬНОЙ РЕЛАКСАЦИИ!</a:t>
            </a:r>
          </a:p>
          <a:p>
            <a:pPr algn="ctr"/>
            <a:r>
              <a:rPr lang="ru-RU" sz="1800" b="1" i="0">
                <a:solidFill>
                  <a:schemeClr val="tx1"/>
                </a:solidFill>
                <a:latin typeface="CyrillicOld"/>
              </a:rPr>
              <a:t>ХОРОШЕМУ НАСТРОЕНИЮ С УЛЫБКОЙ! ПОЗИТИВНОМУ НАСТРОЮ!</a:t>
            </a:r>
          </a:p>
        </p:txBody>
      </p:sp>
      <p:sp>
        <p:nvSpPr>
          <p:cNvPr id="50182" name="Прямоугольник 5"/>
          <p:cNvSpPr>
            <a:spLocks noChangeArrowheads="1"/>
          </p:cNvSpPr>
          <p:nvPr/>
        </p:nvSpPr>
        <p:spPr bwMode="auto">
          <a:xfrm>
            <a:off x="4572000" y="333375"/>
            <a:ext cx="429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>
                <a:solidFill>
                  <a:srgbClr val="990000"/>
                </a:solidFill>
              </a:rPr>
              <a:t>ПРОЕКТ TENTORIUM-WELLNESS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39750" y="2060848"/>
            <a:ext cx="86042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i="0">
                <a:solidFill>
                  <a:srgbClr val="990000"/>
                </a:solidFill>
                <a:latin typeface="CyrillicOld"/>
              </a:rPr>
              <a:t>ПСИХОЭМОЦИОНАЛЬНОГО РЕЛАКСА!!!</a:t>
            </a:r>
          </a:p>
        </p:txBody>
      </p:sp>
      <p:sp>
        <p:nvSpPr>
          <p:cNvPr id="50184" name="AutoShape 12"/>
          <p:cNvSpPr>
            <a:spLocks noChangeArrowheads="1"/>
          </p:cNvSpPr>
          <p:nvPr/>
        </p:nvSpPr>
        <p:spPr bwMode="auto">
          <a:xfrm>
            <a:off x="2484438" y="3789363"/>
            <a:ext cx="360362" cy="7207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1"/>
          </a:p>
        </p:txBody>
      </p:sp>
      <p:sp>
        <p:nvSpPr>
          <p:cNvPr id="50185" name="AutoShape 13"/>
          <p:cNvSpPr>
            <a:spLocks noChangeArrowheads="1"/>
          </p:cNvSpPr>
          <p:nvPr/>
        </p:nvSpPr>
        <p:spPr bwMode="auto">
          <a:xfrm>
            <a:off x="6227763" y="3716338"/>
            <a:ext cx="360362" cy="7207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1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Прямоугольник 3"/>
          <p:cNvSpPr>
            <a:spLocks noChangeArrowheads="1"/>
          </p:cNvSpPr>
          <p:nvPr/>
        </p:nvSpPr>
        <p:spPr bwMode="auto">
          <a:xfrm>
            <a:off x="539750" y="2708275"/>
            <a:ext cx="80645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i="0" dirty="0">
                <a:solidFill>
                  <a:schemeClr val="bg1"/>
                </a:solidFill>
              </a:rPr>
              <a:t>Справедливости ради,</a:t>
            </a:r>
            <a:br>
              <a:rPr lang="ru-RU" sz="2200" i="0" dirty="0">
                <a:solidFill>
                  <a:schemeClr val="bg1"/>
                </a:solidFill>
              </a:rPr>
            </a:br>
            <a:r>
              <a:rPr lang="ru-RU" sz="2200" i="0" dirty="0">
                <a:solidFill>
                  <a:schemeClr val="bg1"/>
                </a:solidFill>
              </a:rPr>
              <a:t>нужно отметить, что очень многим людям подобные программы помогают и будут помогать!</a:t>
            </a:r>
            <a:endParaRPr lang="en-US" sz="2200" i="0" u="sng" dirty="0">
              <a:solidFill>
                <a:schemeClr val="bg1"/>
              </a:solidFill>
              <a:latin typeface="Lucida Sans"/>
            </a:endParaRPr>
          </a:p>
        </p:txBody>
      </p:sp>
      <p:sp>
        <p:nvSpPr>
          <p:cNvPr id="51202" name="Прямоугольник 5"/>
          <p:cNvSpPr>
            <a:spLocks noChangeArrowheads="1"/>
          </p:cNvSpPr>
          <p:nvPr/>
        </p:nvSpPr>
        <p:spPr bwMode="auto">
          <a:xfrm>
            <a:off x="468313" y="5013325"/>
            <a:ext cx="820737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200" b="1" i="0">
                <a:solidFill>
                  <a:srgbClr val="990000"/>
                </a:solidFill>
              </a:rPr>
              <a:t>Однако, современные программы помогают не всем! </a:t>
            </a:r>
          </a:p>
          <a:p>
            <a:pPr algn="r"/>
            <a:r>
              <a:rPr lang="ru-RU" sz="2200" b="1" i="0">
                <a:solidFill>
                  <a:srgbClr val="990000"/>
                </a:solidFill>
              </a:rPr>
              <a:t>А это миллионы людей в России</a:t>
            </a:r>
            <a:br>
              <a:rPr lang="ru-RU" sz="2200" b="1" i="0">
                <a:solidFill>
                  <a:srgbClr val="990000"/>
                </a:solidFill>
              </a:rPr>
            </a:br>
            <a:r>
              <a:rPr lang="ru-RU" sz="2200" b="1" i="0">
                <a:solidFill>
                  <a:srgbClr val="990000"/>
                </a:solidFill>
              </a:rPr>
              <a:t>и миллиарды на планете! </a:t>
            </a:r>
            <a:endParaRPr lang="en-US" sz="2200" b="1" i="0">
              <a:solidFill>
                <a:srgbClr val="990000"/>
              </a:solidFill>
              <a:latin typeface="Lucida Sans"/>
            </a:endParaRPr>
          </a:p>
        </p:txBody>
      </p:sp>
      <p:sp>
        <p:nvSpPr>
          <p:cNvPr id="51203" name="Прямоугольник 5"/>
          <p:cNvSpPr>
            <a:spLocks noChangeArrowheads="1"/>
          </p:cNvSpPr>
          <p:nvPr/>
        </p:nvSpPr>
        <p:spPr bwMode="auto">
          <a:xfrm>
            <a:off x="4572000" y="333375"/>
            <a:ext cx="429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>
                <a:solidFill>
                  <a:srgbClr val="990000"/>
                </a:solidFill>
              </a:rPr>
              <a:t>ПРОЕКТ TENTORIUM-WELLNESS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0" y="1987550"/>
            <a:ext cx="91440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i="0">
                <a:solidFill>
                  <a:srgbClr val="990000"/>
                </a:solidFill>
                <a:latin typeface="CyrillicOld"/>
              </a:rPr>
              <a:t>ТОЧНЕЕ ПРОБЛЕМА СНИЖЕНИЯ ВЕСА</a:t>
            </a:r>
            <a:endParaRPr lang="en-US" sz="2800" i="0">
              <a:solidFill>
                <a:srgbClr val="990000"/>
              </a:solidFill>
              <a:latin typeface="CyrillicOld"/>
            </a:endParaRPr>
          </a:p>
        </p:txBody>
      </p:sp>
      <p:sp>
        <p:nvSpPr>
          <p:cNvPr id="51205" name="Rectangle 11"/>
          <p:cNvSpPr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800" b="1" i="0" dirty="0">
                <a:solidFill>
                  <a:srgbClr val="990000"/>
                </a:solidFill>
                <a:latin typeface="CyrillicOld"/>
              </a:rPr>
              <a:t>ВОТ ТАК, НА СЕГОДНЯШНИЙ ДЕНЬ</a:t>
            </a:r>
          </a:p>
          <a:p>
            <a:pPr algn="ctr"/>
            <a:r>
              <a:rPr lang="ru-RU" sz="1800" b="1" i="0" dirty="0">
                <a:solidFill>
                  <a:srgbClr val="990000"/>
                </a:solidFill>
                <a:latin typeface="CyrillicOld"/>
              </a:rPr>
              <a:t>ПОЗИЦИОНИРУЕТСЯ ТЕМА, </a:t>
            </a:r>
          </a:p>
        </p:txBody>
      </p:sp>
      <p:sp>
        <p:nvSpPr>
          <p:cNvPr id="51206" name="Rectangle 1"/>
          <p:cNvSpPr>
            <a:spLocks noChangeArrowheads="1"/>
          </p:cNvSpPr>
          <p:nvPr/>
        </p:nvSpPr>
        <p:spPr bwMode="auto">
          <a:xfrm>
            <a:off x="468313" y="6138863"/>
            <a:ext cx="8280400" cy="396875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i="0">
                <a:solidFill>
                  <a:schemeClr val="tx1"/>
                </a:solidFill>
                <a:latin typeface="CyrillicOld"/>
              </a:rPr>
              <a:t>ЭТА СИТУАЦИЯ НАС НЕ МОЖЕТ УСТРОИТЬ!</a:t>
            </a:r>
            <a:endParaRPr lang="en-US" sz="2000" b="1" i="0">
              <a:solidFill>
                <a:schemeClr val="tx1"/>
              </a:solidFill>
              <a:latin typeface="CyrillicOld"/>
            </a:endParaRPr>
          </a:p>
        </p:txBody>
      </p:sp>
      <p:sp>
        <p:nvSpPr>
          <p:cNvPr id="51207" name="Rectangle 1"/>
          <p:cNvSpPr>
            <a:spLocks noChangeArrowheads="1"/>
          </p:cNvSpPr>
          <p:nvPr/>
        </p:nvSpPr>
        <p:spPr bwMode="auto">
          <a:xfrm>
            <a:off x="2916238" y="4292600"/>
            <a:ext cx="3095625" cy="396875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i="0">
                <a:solidFill>
                  <a:schemeClr val="tx1"/>
                </a:solidFill>
                <a:latin typeface="CyrillicOld"/>
              </a:rPr>
              <a:t>И это, здорово!</a:t>
            </a:r>
            <a:r>
              <a:rPr lang="ru-RU" sz="2000" b="1">
                <a:solidFill>
                  <a:schemeClr val="tx1"/>
                </a:solidFill>
                <a:latin typeface="CyrillicOld"/>
              </a:rPr>
              <a:t>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539750" y="1412875"/>
            <a:ext cx="860425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 i="0">
                <a:solidFill>
                  <a:srgbClr val="990000"/>
                </a:solidFill>
                <a:latin typeface="CyrillicOld"/>
              </a:rPr>
              <a:t>РЕВОЛЮЦИОННЫЙ ПРОРЫВ «ТЕНТОРИУМ»</a:t>
            </a:r>
          </a:p>
          <a:p>
            <a:pPr algn="ctr">
              <a:defRPr/>
            </a:pPr>
            <a:r>
              <a:rPr lang="ru-RU" sz="2800" b="1" i="0">
                <a:solidFill>
                  <a:srgbClr val="990000"/>
                </a:solidFill>
                <a:latin typeface="CyrillicOld"/>
              </a:rPr>
              <a:t>В БОРЬБЕ С ЛИШНИМ ВЕСОМ</a:t>
            </a:r>
            <a:endParaRPr lang="en-US" sz="2800" b="1" i="0">
              <a:solidFill>
                <a:srgbClr val="990000"/>
              </a:solidFill>
              <a:latin typeface="CyrillicOld"/>
            </a:endParaRPr>
          </a:p>
        </p:txBody>
      </p:sp>
      <p:sp>
        <p:nvSpPr>
          <p:cNvPr id="52226" name="Прямоугольник 7"/>
          <p:cNvSpPr>
            <a:spLocks noChangeArrowheads="1"/>
          </p:cNvSpPr>
          <p:nvPr/>
        </p:nvSpPr>
        <p:spPr bwMode="auto">
          <a:xfrm>
            <a:off x="0" y="3141663"/>
            <a:ext cx="914400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990000"/>
                </a:solidFill>
              </a:rPr>
              <a:t>Мы </a:t>
            </a:r>
            <a:r>
              <a:rPr lang="ru-RU" sz="2400" b="1" i="0" dirty="0" smtClean="0">
                <a:solidFill>
                  <a:srgbClr val="990000"/>
                </a:solidFill>
              </a:rPr>
              <a:t>предлагаем</a:t>
            </a:r>
            <a:r>
              <a:rPr lang="ru-RU" sz="2000" i="0" dirty="0">
                <a:solidFill>
                  <a:srgbClr val="990000"/>
                </a:solidFill>
              </a:rPr>
              <a:t/>
            </a:r>
            <a:br>
              <a:rPr lang="ru-RU" sz="2000" i="0" dirty="0">
                <a:solidFill>
                  <a:srgbClr val="990000"/>
                </a:solidFill>
              </a:rPr>
            </a:br>
            <a:r>
              <a:rPr lang="ru-RU" sz="5000" i="0" dirty="0">
                <a:solidFill>
                  <a:srgbClr val="990000"/>
                </a:solidFill>
                <a:latin typeface="+mj-lt"/>
              </a:rPr>
              <a:t>«</a:t>
            </a:r>
            <a:r>
              <a:rPr lang="en-US" sz="5000" i="0" dirty="0">
                <a:solidFill>
                  <a:srgbClr val="990000"/>
                </a:solidFill>
                <a:latin typeface="+mj-lt"/>
              </a:rPr>
              <a:t>Tentorium-Wellness</a:t>
            </a:r>
            <a:r>
              <a:rPr lang="ru-RU" sz="5000" i="0" dirty="0">
                <a:solidFill>
                  <a:srgbClr val="990000"/>
                </a:solidFill>
                <a:latin typeface="+mj-lt"/>
              </a:rPr>
              <a:t>»</a:t>
            </a:r>
          </a:p>
          <a:p>
            <a:pPr algn="ctr"/>
            <a:r>
              <a:rPr lang="ru-RU" sz="2800" b="1" i="0" dirty="0" smtClean="0">
                <a:solidFill>
                  <a:srgbClr val="990000"/>
                </a:solidFill>
                <a:latin typeface="+mj-lt"/>
              </a:rPr>
              <a:t>линию «</a:t>
            </a:r>
            <a:r>
              <a:rPr lang="ru-RU" sz="2800" b="1" i="0" dirty="0" err="1" smtClean="0">
                <a:solidFill>
                  <a:srgbClr val="990000"/>
                </a:solidFill>
                <a:latin typeface="+mj-lt"/>
              </a:rPr>
              <a:t>Грация-Фитнес-Релакс</a:t>
            </a:r>
            <a:r>
              <a:rPr lang="ru-RU" sz="2800" b="1" i="0" dirty="0">
                <a:solidFill>
                  <a:srgbClr val="990000"/>
                </a:solidFill>
                <a:latin typeface="+mj-lt"/>
              </a:rPr>
              <a:t>»</a:t>
            </a:r>
            <a:r>
              <a:rPr lang="ru-RU" sz="2800" i="0" dirty="0">
                <a:solidFill>
                  <a:srgbClr val="990000"/>
                </a:solidFill>
                <a:latin typeface="+mj-lt"/>
              </a:rPr>
              <a:t> </a:t>
            </a:r>
          </a:p>
          <a:p>
            <a:pPr algn="ctr"/>
            <a:endParaRPr lang="ru-RU" sz="2000" i="0" dirty="0">
              <a:solidFill>
                <a:srgbClr val="990000"/>
              </a:solidFill>
            </a:endParaRPr>
          </a:p>
          <a:p>
            <a:pPr algn="ctr"/>
            <a:r>
              <a:rPr lang="ru-RU" sz="2400" b="1" i="0" dirty="0" smtClean="0">
                <a:solidFill>
                  <a:srgbClr val="990000"/>
                </a:solidFill>
              </a:rPr>
              <a:t>эксклюзивную программу</a:t>
            </a:r>
          </a:p>
          <a:p>
            <a:pPr algn="ctr"/>
            <a:r>
              <a:rPr lang="ru-RU" sz="2400" b="1" i="0" dirty="0" smtClean="0">
                <a:solidFill>
                  <a:srgbClr val="990000"/>
                </a:solidFill>
              </a:rPr>
              <a:t>для эффективного снижения и контроля, </a:t>
            </a:r>
          </a:p>
          <a:p>
            <a:pPr algn="ctr"/>
            <a:r>
              <a:rPr lang="ru-RU" sz="2400" b="1" i="0" dirty="0" smtClean="0">
                <a:solidFill>
                  <a:srgbClr val="990000"/>
                </a:solidFill>
              </a:rPr>
              <a:t>или набора </a:t>
            </a:r>
            <a:r>
              <a:rPr lang="ru-RU" sz="2400" b="1" i="0" dirty="0">
                <a:solidFill>
                  <a:srgbClr val="990000"/>
                </a:solidFill>
              </a:rPr>
              <a:t>веса</a:t>
            </a:r>
            <a:r>
              <a:rPr lang="ru-RU" sz="2400" b="1" i="0" dirty="0" smtClean="0">
                <a:solidFill>
                  <a:srgbClr val="990000"/>
                </a:solidFill>
              </a:rPr>
              <a:t>!!! </a:t>
            </a:r>
            <a:endParaRPr lang="en-US" sz="2400" b="1" i="0" u="sng" dirty="0">
              <a:solidFill>
                <a:srgbClr val="990000"/>
              </a:solidFill>
              <a:latin typeface="Lucida Sans"/>
            </a:endParaRPr>
          </a:p>
        </p:txBody>
      </p:sp>
      <p:sp>
        <p:nvSpPr>
          <p:cNvPr id="52227" name="Прямоугольник 5"/>
          <p:cNvSpPr>
            <a:spLocks noChangeArrowheads="1"/>
          </p:cNvSpPr>
          <p:nvPr/>
        </p:nvSpPr>
        <p:spPr bwMode="auto">
          <a:xfrm>
            <a:off x="4572000" y="260648"/>
            <a:ext cx="429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 dirty="0">
                <a:solidFill>
                  <a:srgbClr val="990000"/>
                </a:solidFill>
              </a:rPr>
              <a:t>ПРОЕКТ TENTORIUM-WELLNESS</a:t>
            </a:r>
          </a:p>
        </p:txBody>
      </p:sp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4643438" y="620688"/>
            <a:ext cx="4500562" cy="360362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1000" b="1" i="0" dirty="0" smtClean="0">
                <a:solidFill>
                  <a:schemeClr val="tx1"/>
                </a:solidFill>
              </a:rPr>
              <a:t>ЛИНИЯ </a:t>
            </a:r>
            <a:r>
              <a:rPr lang="ru-RU" sz="1000" b="1" i="0" dirty="0">
                <a:solidFill>
                  <a:schemeClr val="tx1"/>
                </a:solidFill>
              </a:rPr>
              <a:t>«ГРАЦИЯ-ФИТНЕС-РЕЛАКС» ДЛЯ СНИЖЕНИЯ ВЕСА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539750" y="1989138"/>
            <a:ext cx="8604250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b="1" i="0">
                <a:solidFill>
                  <a:srgbClr val="990000"/>
                </a:solidFill>
                <a:latin typeface="CyrillicOld"/>
              </a:rPr>
              <a:t>На чём основана наша уверенность?</a:t>
            </a:r>
          </a:p>
        </p:txBody>
      </p:sp>
      <p:sp>
        <p:nvSpPr>
          <p:cNvPr id="53250" name="Прямоугольник 5"/>
          <p:cNvSpPr>
            <a:spLocks noChangeArrowheads="1"/>
          </p:cNvSpPr>
          <p:nvPr/>
        </p:nvSpPr>
        <p:spPr bwMode="auto">
          <a:xfrm>
            <a:off x="4572000" y="260648"/>
            <a:ext cx="3194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 dirty="0">
                <a:solidFill>
                  <a:srgbClr val="990000"/>
                </a:solidFill>
              </a:rPr>
              <a:t>TENTORIUM-WELLNESS</a:t>
            </a:r>
          </a:p>
        </p:txBody>
      </p:sp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1619250" y="3500438"/>
            <a:ext cx="7524750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 i="0">
                <a:solidFill>
                  <a:srgbClr val="990000"/>
                </a:solidFill>
                <a:latin typeface="CyrillicOld"/>
              </a:rPr>
              <a:t>В каких стандартах мы конкурируем?</a:t>
            </a:r>
            <a:endParaRPr lang="ru-RU" sz="2800" b="1">
              <a:latin typeface="CyrillicOld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3024188" y="4941888"/>
            <a:ext cx="6119812" cy="9350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 i="0">
                <a:solidFill>
                  <a:srgbClr val="990000"/>
                </a:solidFill>
                <a:latin typeface="CyrillicOld"/>
              </a:rPr>
              <a:t>В чём наш потенциал успеха? </a:t>
            </a:r>
            <a:endParaRPr lang="ru-RU" sz="2800" b="1">
              <a:latin typeface="CyrillicOld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4643438" y="620688"/>
            <a:ext cx="4500562" cy="360362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1000" b="1" i="0" dirty="0" smtClean="0">
                <a:solidFill>
                  <a:schemeClr val="tx1"/>
                </a:solidFill>
              </a:rPr>
              <a:t>ЛИНИЯ </a:t>
            </a:r>
            <a:r>
              <a:rPr lang="ru-RU" sz="1000" b="1" i="0" dirty="0">
                <a:solidFill>
                  <a:schemeClr val="tx1"/>
                </a:solidFill>
              </a:rPr>
              <a:t>«ГРАЦИЯ-ФИТНЕС-РЕЛАКС» ДЛЯ СНИЖЕНИЯ ВЕСА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1"/>
          <p:cNvSpPr>
            <a:spLocks noChangeArrowheads="1"/>
          </p:cNvSpPr>
          <p:nvPr/>
        </p:nvSpPr>
        <p:spPr bwMode="auto">
          <a:xfrm>
            <a:off x="395288" y="4724400"/>
            <a:ext cx="8280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ru-RU" sz="2000" b="1" i="0">
                <a:solidFill>
                  <a:srgbClr val="990000"/>
                </a:solidFill>
              </a:rPr>
              <a:t>Нормальный вес</a:t>
            </a:r>
            <a:r>
              <a:rPr lang="ru-RU" sz="2000" i="0">
                <a:solidFill>
                  <a:srgbClr val="990000"/>
                </a:solidFill>
              </a:rPr>
              <a:t> –</a:t>
            </a:r>
            <a:r>
              <a:rPr lang="ru-RU" sz="2000" b="1">
                <a:solidFill>
                  <a:srgbClr val="990000"/>
                </a:solidFill>
              </a:rPr>
              <a:t> </a:t>
            </a:r>
            <a:r>
              <a:rPr lang="ru-RU" sz="2000" i="0">
                <a:solidFill>
                  <a:schemeClr val="bg1"/>
                </a:solidFill>
              </a:rPr>
              <a:t>это показатель хорошего физического, ментального и духовного здоровья. </a:t>
            </a:r>
          </a:p>
          <a:p>
            <a:pPr algn="ctr"/>
            <a:endParaRPr lang="ru-RU" sz="2000" i="0">
              <a:solidFill>
                <a:schemeClr val="bg1"/>
              </a:solidFill>
            </a:endParaRPr>
          </a:p>
          <a:p>
            <a:pPr algn="ctr"/>
            <a:r>
              <a:rPr lang="ru-RU" sz="2000" i="0">
                <a:solidFill>
                  <a:schemeClr val="bg1"/>
                </a:solidFill>
              </a:rPr>
              <a:t>Это результат правильного питания, разумной физической</a:t>
            </a:r>
            <a:r>
              <a:rPr lang="en-US" sz="2000" i="0">
                <a:solidFill>
                  <a:schemeClr val="bg1"/>
                </a:solidFill>
              </a:rPr>
              <a:t> </a:t>
            </a:r>
            <a:r>
              <a:rPr lang="ru-RU" sz="2000" i="0">
                <a:solidFill>
                  <a:schemeClr val="bg1"/>
                </a:solidFill>
              </a:rPr>
              <a:t>активности и полезных привычек. </a:t>
            </a:r>
          </a:p>
        </p:txBody>
      </p:sp>
      <p:pic>
        <p:nvPicPr>
          <p:cNvPr id="17410" name="Picture 4" descr="http://t1.gstatic.com/images?q=tbn:ANd9GcTyttW7aEm5dunDT5eJTtgincaySP1xOMOjwwNGzp6CMPaYAFIWOA"/>
          <p:cNvPicPr>
            <a:picLocks noChangeAspect="1" noChangeArrowheads="1"/>
          </p:cNvPicPr>
          <p:nvPr/>
        </p:nvPicPr>
        <p:blipFill>
          <a:blip r:embed="rId2" cstate="print"/>
          <a:srcRect l="13416" r="19563"/>
          <a:stretch>
            <a:fillRect/>
          </a:stretch>
        </p:blipFill>
        <p:spPr bwMode="auto">
          <a:xfrm>
            <a:off x="5940425" y="1495425"/>
            <a:ext cx="2808288" cy="28686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7411" name="Picture 6" descr="http://cs406226.userapi.com/v406226043/44d/0lJhHPksh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7400" y="1495425"/>
            <a:ext cx="2328863" cy="2870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7412" name="Picture 4" descr="http://t2.gstatic.com/images?q=tbn:ANd9GcSi-E6--xgxL4zqvXddGu4p7vLIoB37t2rC1GOIuzIQr8LTEY1T"/>
          <p:cNvPicPr>
            <a:picLocks noChangeAspect="1" noChangeArrowheads="1"/>
          </p:cNvPicPr>
          <p:nvPr/>
        </p:nvPicPr>
        <p:blipFill>
          <a:blip r:embed="rId4" cstate="print"/>
          <a:srcRect r="11505"/>
          <a:stretch>
            <a:fillRect/>
          </a:stretch>
        </p:blipFill>
        <p:spPr bwMode="auto">
          <a:xfrm>
            <a:off x="446088" y="1495425"/>
            <a:ext cx="2613025" cy="2870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4572000" y="404813"/>
            <a:ext cx="429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>
                <a:solidFill>
                  <a:srgbClr val="990000"/>
                </a:solidFill>
              </a:rPr>
              <a:t>ПРОЕКТ TENTORIUM-WELLNESS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68313" y="4005064"/>
            <a:ext cx="8675687" cy="431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000" b="1" i="0" dirty="0">
                <a:solidFill>
                  <a:srgbClr val="990000"/>
                </a:solidFill>
                <a:latin typeface="CyrillicOld"/>
              </a:rPr>
              <a:t>«</a:t>
            </a:r>
            <a:r>
              <a:rPr lang="en-US" sz="2000" b="1" i="0" dirty="0">
                <a:solidFill>
                  <a:srgbClr val="990000"/>
                </a:solidFill>
                <a:latin typeface="CyrillicOld"/>
              </a:rPr>
              <a:t>TENTORIUM-WELLNESS</a:t>
            </a:r>
            <a:r>
              <a:rPr lang="ru-RU" sz="2000" b="1" i="0" dirty="0">
                <a:solidFill>
                  <a:srgbClr val="990000"/>
                </a:solidFill>
                <a:latin typeface="CyrillicOld"/>
              </a:rPr>
              <a:t>». </a:t>
            </a:r>
            <a:r>
              <a:rPr lang="ru-RU" sz="2000" b="1" i="0" dirty="0" smtClean="0">
                <a:solidFill>
                  <a:srgbClr val="990000"/>
                </a:solidFill>
                <a:latin typeface="CyrillicOld"/>
              </a:rPr>
              <a:t>Линия </a:t>
            </a:r>
            <a:r>
              <a:rPr lang="ru-RU" sz="2000" b="1" i="0" dirty="0">
                <a:solidFill>
                  <a:srgbClr val="990000"/>
                </a:solidFill>
                <a:latin typeface="CyrillicOld"/>
              </a:rPr>
              <a:t>«</a:t>
            </a:r>
            <a:r>
              <a:rPr lang="ru-RU" sz="2000" b="1" i="0" dirty="0" err="1">
                <a:solidFill>
                  <a:srgbClr val="990000"/>
                </a:solidFill>
                <a:latin typeface="CyrillicOld"/>
              </a:rPr>
              <a:t>Грация-Фитнес-Релакс</a:t>
            </a:r>
            <a:r>
              <a:rPr lang="ru-RU" sz="2000" b="1" i="0" dirty="0">
                <a:solidFill>
                  <a:srgbClr val="990000"/>
                </a:solidFill>
                <a:latin typeface="CyrillicOld"/>
              </a:rPr>
              <a:t>»</a:t>
            </a:r>
          </a:p>
        </p:txBody>
      </p:sp>
      <p:sp>
        <p:nvSpPr>
          <p:cNvPr id="54274" name="Rectangle 10"/>
          <p:cNvSpPr>
            <a:spLocks noChangeArrowheads="1"/>
          </p:cNvSpPr>
          <p:nvPr/>
        </p:nvSpPr>
        <p:spPr bwMode="auto">
          <a:xfrm>
            <a:off x="468313" y="1916113"/>
            <a:ext cx="820737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marL="533400" indent="-533400">
              <a:buFontTx/>
              <a:buAutoNum type="arabicPeriod"/>
            </a:pPr>
            <a:r>
              <a:rPr lang="ru-RU" sz="1600" i="0">
                <a:solidFill>
                  <a:schemeClr val="bg1"/>
                </a:solidFill>
              </a:rPr>
              <a:t>Ваше питание должно быть нежирным, разнообразным, дробным и частым (до 6 раз в день).</a:t>
            </a:r>
          </a:p>
          <a:p>
            <a:pPr marL="533400" indent="-533400">
              <a:buFontTx/>
              <a:buAutoNum type="arabicPeriod"/>
            </a:pPr>
            <a:r>
              <a:rPr lang="ru-RU" sz="1600" i="0">
                <a:solidFill>
                  <a:schemeClr val="bg1"/>
                </a:solidFill>
              </a:rPr>
              <a:t>Следует использовать систему частичной замены пищи (СЧЗП), причём как минимум с заменой двух приёмов пищи.</a:t>
            </a:r>
          </a:p>
          <a:p>
            <a:pPr marL="533400" indent="-533400">
              <a:buFontTx/>
              <a:buAutoNum type="arabicPeriod"/>
            </a:pPr>
            <a:r>
              <a:rPr lang="ru-RU" sz="1600" i="0">
                <a:solidFill>
                  <a:schemeClr val="bg1"/>
                </a:solidFill>
              </a:rPr>
              <a:t>Общая суточная калорийность пищи должна быть около 1100-1200 ккал.  </a:t>
            </a:r>
          </a:p>
          <a:p>
            <a:pPr marL="533400" indent="-533400">
              <a:buFontTx/>
              <a:buAutoNum type="arabicPeriod"/>
            </a:pPr>
            <a:r>
              <a:rPr lang="ru-RU" sz="1600" i="0">
                <a:solidFill>
                  <a:schemeClr val="bg1"/>
                </a:solidFill>
              </a:rPr>
              <a:t>Последний приём пищи должен быть не позднее, чем за 2 часа до сна.</a:t>
            </a:r>
          </a:p>
          <a:p>
            <a:pPr marL="533400" indent="-533400">
              <a:buFontTx/>
              <a:buAutoNum type="arabicPeriod"/>
            </a:pPr>
            <a:r>
              <a:rPr lang="ru-RU" sz="1600" i="0">
                <a:solidFill>
                  <a:schemeClr val="bg1"/>
                </a:solidFill>
              </a:rPr>
              <a:t>Следует применять водный режим до 1,5-2,0 литра чистой питьевой воды. </a:t>
            </a:r>
          </a:p>
        </p:txBody>
      </p:sp>
      <p:sp>
        <p:nvSpPr>
          <p:cNvPr id="54275" name="Rectangle 10"/>
          <p:cNvSpPr>
            <a:spLocks noChangeArrowheads="1"/>
          </p:cNvSpPr>
          <p:nvPr/>
        </p:nvSpPr>
        <p:spPr bwMode="auto">
          <a:xfrm>
            <a:off x="468313" y="4621213"/>
            <a:ext cx="8567737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marL="533400" indent="-533400">
              <a:buFontTx/>
              <a:buAutoNum type="arabicPeriod"/>
            </a:pPr>
            <a:r>
              <a:rPr lang="ru-RU" sz="1600" i="0">
                <a:solidFill>
                  <a:schemeClr val="bg1"/>
                </a:solidFill>
              </a:rPr>
              <a:t>Питание будет не только нежирным, разнообразным, дробным и частым (6 раз в день), но и вкусным, вызывающим выработку гормона удовольствия.</a:t>
            </a:r>
          </a:p>
          <a:p>
            <a:pPr marL="533400" indent="-533400">
              <a:buFontTx/>
              <a:buAutoNum type="arabicPeriod"/>
            </a:pPr>
            <a:r>
              <a:rPr lang="ru-RU" sz="1600" i="0">
                <a:solidFill>
                  <a:schemeClr val="bg1"/>
                </a:solidFill>
              </a:rPr>
              <a:t>Мы не используем СЧЗП, напротив, мы предлагаем разнообразить питание, включив </a:t>
            </a:r>
            <a:r>
              <a:rPr lang="en-US" sz="1600" i="0">
                <a:solidFill>
                  <a:schemeClr val="bg1"/>
                </a:solidFill>
              </a:rPr>
              <a:t>Wellness-</a:t>
            </a:r>
            <a:r>
              <a:rPr lang="ru-RU" sz="1600" i="0">
                <a:solidFill>
                  <a:schemeClr val="bg1"/>
                </a:solidFill>
              </a:rPr>
              <a:t>апифитопродукты в качестве физиологического перекуса.</a:t>
            </a:r>
          </a:p>
          <a:p>
            <a:pPr marL="533400" indent="-533400">
              <a:buFontTx/>
              <a:buAutoNum type="arabicPeriod"/>
            </a:pPr>
            <a:r>
              <a:rPr lang="ru-RU" sz="1600" i="0">
                <a:solidFill>
                  <a:schemeClr val="bg1"/>
                </a:solidFill>
              </a:rPr>
              <a:t>Суточная калорийность пищи должна быть на 20% ниже, чем рассчитанная на ваш вес, и тогда вы с легкостью увеличите свою физическую активность.  </a:t>
            </a:r>
          </a:p>
          <a:p>
            <a:pPr marL="533400" indent="-533400">
              <a:buFontTx/>
              <a:buAutoNum type="arabicPeriod"/>
            </a:pPr>
            <a:r>
              <a:rPr lang="ru-RU" sz="1600" i="0">
                <a:solidFill>
                  <a:schemeClr val="bg1"/>
                </a:solidFill>
              </a:rPr>
              <a:t>С последним приёмом пищи проблем не возникнет - у вас будет выбор.</a:t>
            </a:r>
          </a:p>
          <a:p>
            <a:pPr marL="533400" indent="-533400">
              <a:buFontTx/>
              <a:buAutoNum type="arabicPeriod"/>
            </a:pPr>
            <a:r>
              <a:rPr lang="ru-RU" sz="1600" i="0">
                <a:solidFill>
                  <a:schemeClr val="bg1"/>
                </a:solidFill>
              </a:rPr>
              <a:t>Мы также рекомендуем водный режим до 1,5-2,0 л. чистой питьевой воды. </a:t>
            </a:r>
          </a:p>
        </p:txBody>
      </p:sp>
      <p:sp>
        <p:nvSpPr>
          <p:cNvPr id="54276" name="Прямоугольник 5"/>
          <p:cNvSpPr>
            <a:spLocks noChangeArrowheads="1"/>
          </p:cNvSpPr>
          <p:nvPr/>
        </p:nvSpPr>
        <p:spPr bwMode="auto">
          <a:xfrm>
            <a:off x="4572000" y="260648"/>
            <a:ext cx="3194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 dirty="0">
                <a:solidFill>
                  <a:srgbClr val="990000"/>
                </a:solidFill>
              </a:rPr>
              <a:t>TENTORIUM-WELLNESS</a:t>
            </a:r>
          </a:p>
        </p:txBody>
      </p:sp>
      <p:sp>
        <p:nvSpPr>
          <p:cNvPr id="54278" name="Rectangle 12"/>
          <p:cNvSpPr>
            <a:spLocks noChangeArrowheads="1"/>
          </p:cNvSpPr>
          <p:nvPr/>
        </p:nvSpPr>
        <p:spPr bwMode="auto">
          <a:xfrm>
            <a:off x="395288" y="1341438"/>
            <a:ext cx="842486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b="1" i="0">
                <a:solidFill>
                  <a:srgbClr val="990000"/>
                </a:solidFill>
              </a:rPr>
              <a:t>Вспомним современные рекомендации по оптимальному подбору продуктов</a:t>
            </a:r>
            <a:br>
              <a:rPr lang="ru-RU" sz="1600" b="1" i="0">
                <a:solidFill>
                  <a:srgbClr val="990000"/>
                </a:solidFill>
              </a:rPr>
            </a:br>
            <a:r>
              <a:rPr lang="ru-RU" sz="1600" b="1" i="0">
                <a:solidFill>
                  <a:srgbClr val="990000"/>
                </a:solidFill>
              </a:rPr>
              <a:t>и режиму питания при снижении веса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4643438" y="620688"/>
            <a:ext cx="4500562" cy="360362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1000" b="1" i="0" dirty="0" smtClean="0">
                <a:solidFill>
                  <a:schemeClr val="tx1"/>
                </a:solidFill>
              </a:rPr>
              <a:t>ЛИНИЯ </a:t>
            </a:r>
            <a:r>
              <a:rPr lang="ru-RU" sz="1000" b="1" i="0" dirty="0">
                <a:solidFill>
                  <a:schemeClr val="tx1"/>
                </a:solidFill>
              </a:rPr>
              <a:t>«ГРАЦИЯ-ФИТНЕС-РЕЛАКС» ДЛЯ СНИЖЕНИЯ ВЕСА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1"/>
          <p:cNvSpPr>
            <a:spLocks noChangeArrowheads="1"/>
          </p:cNvSpPr>
          <p:nvPr/>
        </p:nvSpPr>
        <p:spPr bwMode="auto">
          <a:xfrm>
            <a:off x="468313" y="2205038"/>
            <a:ext cx="8675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2000" i="0">
                <a:solidFill>
                  <a:schemeClr val="bg1"/>
                </a:solidFill>
              </a:rPr>
              <a:t>не только полностью отвечает всем критериям: </a:t>
            </a:r>
          </a:p>
        </p:txBody>
      </p:sp>
      <p:sp>
        <p:nvSpPr>
          <p:cNvPr id="55298" name="Rectangle 1"/>
          <p:cNvSpPr>
            <a:spLocks noChangeArrowheads="1"/>
          </p:cNvSpPr>
          <p:nvPr/>
        </p:nvSpPr>
        <p:spPr bwMode="auto">
          <a:xfrm>
            <a:off x="2700338" y="2714625"/>
            <a:ext cx="66611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b="1" i="0">
                <a:solidFill>
                  <a:srgbClr val="990000"/>
                </a:solidFill>
              </a:rPr>
              <a:t>·  Первый критерий</a:t>
            </a:r>
            <a:r>
              <a:rPr lang="ru-RU" sz="2000" i="0">
                <a:solidFill>
                  <a:srgbClr val="990000"/>
                </a:solidFill>
              </a:rPr>
              <a:t> – эффективность метода.  </a:t>
            </a:r>
          </a:p>
          <a:p>
            <a:pPr algn="just" eaLnBrk="0" hangingPunct="0"/>
            <a:r>
              <a:rPr lang="ru-RU" sz="2000" b="1" i="0">
                <a:solidFill>
                  <a:srgbClr val="990000"/>
                </a:solidFill>
              </a:rPr>
              <a:t>·  Второй критерий</a:t>
            </a:r>
            <a:r>
              <a:rPr lang="ru-RU" sz="2000" i="0">
                <a:solidFill>
                  <a:srgbClr val="990000"/>
                </a:solidFill>
              </a:rPr>
              <a:t> – стабильность результата. </a:t>
            </a:r>
          </a:p>
          <a:p>
            <a:pPr algn="just" eaLnBrk="0" hangingPunct="0"/>
            <a:r>
              <a:rPr lang="ru-RU" sz="2000" b="1" i="0">
                <a:solidFill>
                  <a:srgbClr val="990000"/>
                </a:solidFill>
              </a:rPr>
              <a:t>·  Третий критерий</a:t>
            </a:r>
            <a:r>
              <a:rPr lang="ru-RU" sz="2000" i="0">
                <a:solidFill>
                  <a:srgbClr val="990000"/>
                </a:solidFill>
              </a:rPr>
              <a:t> – безвредность метода. </a:t>
            </a:r>
          </a:p>
          <a:p>
            <a:pPr algn="just" eaLnBrk="0" hangingPunct="0"/>
            <a:r>
              <a:rPr lang="ru-RU" sz="2000" b="1" i="0">
                <a:solidFill>
                  <a:srgbClr val="990000"/>
                </a:solidFill>
              </a:rPr>
              <a:t>·  Четвертый критерий</a:t>
            </a:r>
            <a:r>
              <a:rPr lang="ru-RU" sz="2000" i="0">
                <a:solidFill>
                  <a:srgbClr val="990000"/>
                </a:solidFill>
              </a:rPr>
              <a:t> – доступность метода. </a:t>
            </a:r>
          </a:p>
          <a:p>
            <a:pPr algn="just" eaLnBrk="0" hangingPunct="0"/>
            <a:r>
              <a:rPr lang="ru-RU" sz="2000" b="1" i="0">
                <a:solidFill>
                  <a:srgbClr val="990000"/>
                </a:solidFill>
              </a:rPr>
              <a:t>·  Пятый критерий</a:t>
            </a:r>
            <a:r>
              <a:rPr lang="ru-RU" sz="2000" i="0">
                <a:solidFill>
                  <a:srgbClr val="990000"/>
                </a:solidFill>
              </a:rPr>
              <a:t> – приемлемость метода. </a:t>
            </a:r>
          </a:p>
        </p:txBody>
      </p:sp>
      <p:sp>
        <p:nvSpPr>
          <p:cNvPr id="55299" name="Rectangle 11"/>
          <p:cNvSpPr>
            <a:spLocks noChangeArrowheads="1"/>
          </p:cNvSpPr>
          <p:nvPr/>
        </p:nvSpPr>
        <p:spPr bwMode="auto">
          <a:xfrm>
            <a:off x="468313" y="5013325"/>
            <a:ext cx="84963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2000" b="1" i="0">
                <a:solidFill>
                  <a:schemeClr val="bg1"/>
                </a:solidFill>
              </a:rPr>
              <a:t>выгодно конкурирует с другими программами</a:t>
            </a:r>
          </a:p>
          <a:p>
            <a:r>
              <a:rPr lang="ru-RU" sz="2000" b="1" i="0">
                <a:solidFill>
                  <a:srgbClr val="990000"/>
                </a:solidFill>
              </a:rPr>
              <a:t>	     эксклюзивностью,</a:t>
            </a:r>
          </a:p>
          <a:p>
            <a:r>
              <a:rPr lang="ru-RU" sz="2000" b="1" i="0">
                <a:solidFill>
                  <a:srgbClr val="990000"/>
                </a:solidFill>
              </a:rPr>
              <a:t>		        доступностью, </a:t>
            </a:r>
          </a:p>
          <a:p>
            <a:r>
              <a:rPr lang="ru-RU" sz="2000" b="1" i="0">
                <a:solidFill>
                  <a:srgbClr val="990000"/>
                </a:solidFill>
              </a:rPr>
              <a:t>			            приемлемостью </a:t>
            </a:r>
          </a:p>
          <a:p>
            <a:r>
              <a:rPr lang="ru-RU" sz="2000" b="1" i="0">
                <a:solidFill>
                  <a:srgbClr val="990000"/>
                </a:solidFill>
              </a:rPr>
              <a:t>					 и справедливой ценой!!! </a:t>
            </a:r>
          </a:p>
        </p:txBody>
      </p:sp>
      <p:sp>
        <p:nvSpPr>
          <p:cNvPr id="55300" name="Прямоугольник 5"/>
          <p:cNvSpPr>
            <a:spLocks noChangeArrowheads="1"/>
          </p:cNvSpPr>
          <p:nvPr/>
        </p:nvSpPr>
        <p:spPr bwMode="auto">
          <a:xfrm>
            <a:off x="4572000" y="260648"/>
            <a:ext cx="3194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 dirty="0">
                <a:solidFill>
                  <a:srgbClr val="990000"/>
                </a:solidFill>
              </a:rPr>
              <a:t>TENTORIUM-WELLNESS</a:t>
            </a: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468313" y="1125538"/>
            <a:ext cx="2317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ru-RU" sz="2800" b="1" i="0">
                <a:solidFill>
                  <a:srgbClr val="990000"/>
                </a:solidFill>
                <a:latin typeface="CyrillicOld"/>
              </a:rPr>
              <a:t>А главное!!!</a:t>
            </a: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468313" y="1700213"/>
            <a:ext cx="8675687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000" b="1" i="0" dirty="0">
                <a:solidFill>
                  <a:srgbClr val="990000"/>
                </a:solidFill>
                <a:latin typeface="CyrillicOld"/>
              </a:rPr>
              <a:t>«</a:t>
            </a:r>
            <a:r>
              <a:rPr lang="en-US" sz="2000" b="1" i="0" dirty="0">
                <a:solidFill>
                  <a:srgbClr val="990000"/>
                </a:solidFill>
                <a:latin typeface="CyrillicOld"/>
              </a:rPr>
              <a:t>TENTORIUM-WELLNESS</a:t>
            </a:r>
            <a:r>
              <a:rPr lang="ru-RU" sz="2000" b="1" i="0" dirty="0">
                <a:solidFill>
                  <a:srgbClr val="990000"/>
                </a:solidFill>
                <a:latin typeface="CyrillicOld"/>
              </a:rPr>
              <a:t>». </a:t>
            </a:r>
            <a:r>
              <a:rPr lang="ru-RU" sz="2000" b="1" i="0" dirty="0" smtClean="0">
                <a:solidFill>
                  <a:srgbClr val="990000"/>
                </a:solidFill>
                <a:latin typeface="CyrillicOld"/>
              </a:rPr>
              <a:t>Линия </a:t>
            </a:r>
            <a:r>
              <a:rPr lang="ru-RU" sz="2000" b="1" i="0" dirty="0">
                <a:solidFill>
                  <a:srgbClr val="990000"/>
                </a:solidFill>
                <a:latin typeface="CyrillicOld"/>
              </a:rPr>
              <a:t>«</a:t>
            </a:r>
            <a:r>
              <a:rPr lang="ru-RU" sz="2000" b="1" i="0" dirty="0" err="1">
                <a:solidFill>
                  <a:srgbClr val="990000"/>
                </a:solidFill>
                <a:latin typeface="CyrillicOld"/>
              </a:rPr>
              <a:t>Грация-Фитнес-Релакс</a:t>
            </a:r>
            <a:r>
              <a:rPr lang="ru-RU" sz="2000" b="1" i="0" dirty="0">
                <a:solidFill>
                  <a:srgbClr val="990000"/>
                </a:solidFill>
                <a:latin typeface="CyrillicOld"/>
              </a:rPr>
              <a:t>»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468313" y="4652963"/>
            <a:ext cx="8675687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000" i="0" dirty="0">
                <a:solidFill>
                  <a:srgbClr val="990000"/>
                </a:solidFill>
                <a:latin typeface="CyrillicOld"/>
              </a:rPr>
              <a:t>«</a:t>
            </a:r>
            <a:r>
              <a:rPr lang="en-US" sz="2000" i="0" dirty="0">
                <a:solidFill>
                  <a:srgbClr val="990000"/>
                </a:solidFill>
                <a:latin typeface="CyrillicOld"/>
              </a:rPr>
              <a:t>TENTORIUM-WELLNESS</a:t>
            </a:r>
            <a:r>
              <a:rPr lang="ru-RU" sz="2000" i="0" dirty="0">
                <a:solidFill>
                  <a:srgbClr val="990000"/>
                </a:solidFill>
                <a:latin typeface="CyrillicOld"/>
              </a:rPr>
              <a:t>».</a:t>
            </a:r>
            <a:r>
              <a:rPr lang="ru-RU" sz="2000" b="1" i="0" dirty="0">
                <a:solidFill>
                  <a:srgbClr val="990000"/>
                </a:solidFill>
                <a:latin typeface="CyrillicOld"/>
              </a:rPr>
              <a:t> </a:t>
            </a:r>
            <a:r>
              <a:rPr lang="ru-RU" sz="2000" b="1" i="0" dirty="0" smtClean="0">
                <a:solidFill>
                  <a:srgbClr val="990000"/>
                </a:solidFill>
                <a:latin typeface="CyrillicOld"/>
              </a:rPr>
              <a:t>Программа </a:t>
            </a:r>
            <a:r>
              <a:rPr lang="ru-RU" sz="2000" b="1" i="0" dirty="0">
                <a:solidFill>
                  <a:srgbClr val="990000"/>
                </a:solidFill>
                <a:latin typeface="CyrillicOld"/>
              </a:rPr>
              <a:t>«</a:t>
            </a:r>
            <a:r>
              <a:rPr lang="ru-RU" sz="2000" b="1" i="0" dirty="0" err="1">
                <a:solidFill>
                  <a:srgbClr val="990000"/>
                </a:solidFill>
                <a:latin typeface="CyrillicOld"/>
              </a:rPr>
              <a:t>Грация-Фитнес-Релакс</a:t>
            </a:r>
            <a:r>
              <a:rPr lang="ru-RU" sz="2000" b="1" i="0" dirty="0">
                <a:solidFill>
                  <a:srgbClr val="990000"/>
                </a:solidFill>
                <a:latin typeface="CyrillicOld"/>
              </a:rPr>
              <a:t>»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4643438" y="620688"/>
            <a:ext cx="4500562" cy="360362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1000" b="1" i="0" dirty="0" smtClean="0">
                <a:solidFill>
                  <a:schemeClr val="tx1"/>
                </a:solidFill>
              </a:rPr>
              <a:t>ЛИНИЯ </a:t>
            </a:r>
            <a:r>
              <a:rPr lang="ru-RU" sz="1000" b="1" i="0" dirty="0">
                <a:solidFill>
                  <a:schemeClr val="tx1"/>
                </a:solidFill>
              </a:rPr>
              <a:t>«ГРАЦИЯ-ФИТНЕС-РЕЛАКС» ДЛЯ СНИЖЕНИЯ ВЕСА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1"/>
          <p:cNvSpPr>
            <a:spLocks noChangeArrowheads="1"/>
          </p:cNvSpPr>
          <p:nvPr/>
        </p:nvSpPr>
        <p:spPr bwMode="auto">
          <a:xfrm>
            <a:off x="1619250" y="2997200"/>
            <a:ext cx="7129463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marL="533400" indent="-533400">
              <a:lnSpc>
                <a:spcPct val="120000"/>
              </a:lnSpc>
              <a:buFontTx/>
              <a:buAutoNum type="arabicPeriod"/>
            </a:pPr>
            <a:r>
              <a:rPr lang="ru-RU" sz="1600" i="0">
                <a:solidFill>
                  <a:schemeClr val="bg1"/>
                </a:solidFill>
              </a:rPr>
              <a:t>Эксклюзивна.</a:t>
            </a:r>
          </a:p>
          <a:p>
            <a:pPr marL="533400" indent="-533400">
              <a:lnSpc>
                <a:spcPct val="120000"/>
              </a:lnSpc>
              <a:buFontTx/>
              <a:buAutoNum type="arabicPeriod"/>
            </a:pPr>
            <a:r>
              <a:rPr lang="ru-RU" sz="1600" i="0">
                <a:solidFill>
                  <a:schemeClr val="bg1"/>
                </a:solidFill>
              </a:rPr>
              <a:t>Проста для выполнения.</a:t>
            </a:r>
          </a:p>
          <a:p>
            <a:pPr marL="533400" indent="-533400">
              <a:lnSpc>
                <a:spcPct val="120000"/>
              </a:lnSpc>
              <a:buFontTx/>
              <a:buAutoNum type="arabicPeriod"/>
            </a:pPr>
            <a:r>
              <a:rPr lang="ru-RU" sz="1600" i="0">
                <a:solidFill>
                  <a:schemeClr val="bg1"/>
                </a:solidFill>
              </a:rPr>
              <a:t>Применяется в домашних условиях.</a:t>
            </a:r>
          </a:p>
          <a:p>
            <a:pPr marL="533400" indent="-533400">
              <a:lnSpc>
                <a:spcPct val="120000"/>
              </a:lnSpc>
              <a:buFontTx/>
              <a:buAutoNum type="arabicPeriod"/>
            </a:pPr>
            <a:r>
              <a:rPr lang="ru-RU" sz="1600" i="0">
                <a:solidFill>
                  <a:schemeClr val="bg1"/>
                </a:solidFill>
              </a:rPr>
              <a:t>Не требует изменения ритма и графика жизни.</a:t>
            </a:r>
          </a:p>
          <a:p>
            <a:pPr marL="533400" indent="-533400">
              <a:lnSpc>
                <a:spcPct val="120000"/>
              </a:lnSpc>
              <a:buFontTx/>
              <a:buAutoNum type="arabicPeriod"/>
            </a:pPr>
            <a:r>
              <a:rPr lang="ru-RU" sz="1600" i="0">
                <a:solidFill>
                  <a:schemeClr val="bg1"/>
                </a:solidFill>
              </a:rPr>
              <a:t>Обеспечивает антистрессовую защиту.</a:t>
            </a:r>
          </a:p>
          <a:p>
            <a:pPr marL="533400" indent="-533400">
              <a:lnSpc>
                <a:spcPct val="120000"/>
              </a:lnSpc>
              <a:buFontTx/>
              <a:buAutoNum type="arabicPeriod"/>
            </a:pPr>
            <a:r>
              <a:rPr lang="ru-RU" sz="1600" i="0">
                <a:solidFill>
                  <a:schemeClr val="bg1"/>
                </a:solidFill>
              </a:rPr>
              <a:t>Обеспечивает психоэмоциональный релакс.</a:t>
            </a:r>
          </a:p>
          <a:p>
            <a:pPr marL="533400" indent="-533400">
              <a:lnSpc>
                <a:spcPct val="120000"/>
              </a:lnSpc>
              <a:buFontTx/>
              <a:buAutoNum type="arabicPeriod"/>
            </a:pPr>
            <a:r>
              <a:rPr lang="ru-RU" sz="1600" i="0">
                <a:solidFill>
                  <a:schemeClr val="bg1"/>
                </a:solidFill>
              </a:rPr>
              <a:t>Обеспечивает хороший настрой и чувство удовольствия. </a:t>
            </a:r>
          </a:p>
          <a:p>
            <a:pPr marL="533400" indent="-533400">
              <a:lnSpc>
                <a:spcPct val="120000"/>
              </a:lnSpc>
              <a:buFontTx/>
              <a:buAutoNum type="arabicPeriod"/>
            </a:pPr>
            <a:r>
              <a:rPr lang="ru-RU" sz="1600" i="0">
                <a:solidFill>
                  <a:schemeClr val="bg1"/>
                </a:solidFill>
              </a:rPr>
              <a:t>Даёт энергию на каждый день для работы, дома и семьи.</a:t>
            </a:r>
          </a:p>
          <a:p>
            <a:pPr marL="533400" indent="-533400">
              <a:lnSpc>
                <a:spcPct val="120000"/>
              </a:lnSpc>
              <a:buFontTx/>
              <a:buAutoNum type="arabicPeriod"/>
            </a:pPr>
            <a:r>
              <a:rPr lang="ru-RU" sz="1600" i="0">
                <a:solidFill>
                  <a:schemeClr val="bg1"/>
                </a:solidFill>
              </a:rPr>
              <a:t>Даёт дополнительную энергию для физических нагрузок.</a:t>
            </a:r>
          </a:p>
          <a:p>
            <a:pPr marL="533400" indent="-533400">
              <a:lnSpc>
                <a:spcPct val="120000"/>
              </a:lnSpc>
              <a:buFontTx/>
              <a:buAutoNum type="arabicPeriod"/>
            </a:pPr>
            <a:r>
              <a:rPr lang="ru-RU" sz="1600" i="0">
                <a:solidFill>
                  <a:schemeClr val="bg1"/>
                </a:solidFill>
              </a:rPr>
              <a:t>Доступна и приемлема абсолютно каждому по цене.</a:t>
            </a:r>
          </a:p>
          <a:p>
            <a:pPr marL="533400" indent="-533400">
              <a:lnSpc>
                <a:spcPct val="120000"/>
              </a:lnSpc>
              <a:buFontTx/>
              <a:buAutoNum type="arabicPeriod"/>
            </a:pPr>
            <a:r>
              <a:rPr lang="ru-RU" sz="1600" i="0">
                <a:solidFill>
                  <a:schemeClr val="bg1"/>
                </a:solidFill>
              </a:rPr>
              <a:t>Гарантирует стабильность полученного результата.</a:t>
            </a:r>
          </a:p>
          <a:p>
            <a:pPr marL="533400" indent="-533400">
              <a:lnSpc>
                <a:spcPct val="120000"/>
              </a:lnSpc>
              <a:buFontTx/>
              <a:buAutoNum type="arabicPeriod"/>
            </a:pPr>
            <a:r>
              <a:rPr lang="ru-RU" sz="1600" i="0">
                <a:solidFill>
                  <a:schemeClr val="bg1"/>
                </a:solidFill>
              </a:rPr>
              <a:t>Линия «Грация-Фитнес-Релакс» - умная и научно-обоснованная.</a:t>
            </a:r>
          </a:p>
        </p:txBody>
      </p:sp>
      <p:sp>
        <p:nvSpPr>
          <p:cNvPr id="56322" name="Прямоугольник 5"/>
          <p:cNvSpPr>
            <a:spLocks noChangeArrowheads="1"/>
          </p:cNvSpPr>
          <p:nvPr/>
        </p:nvSpPr>
        <p:spPr bwMode="auto">
          <a:xfrm>
            <a:off x="4572000" y="260648"/>
            <a:ext cx="3194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000" b="1" i="0" dirty="0">
                <a:solidFill>
                  <a:srgbClr val="990000"/>
                </a:solidFill>
              </a:rPr>
              <a:t>TENTORIUM-WELLNESS</a:t>
            </a:r>
          </a:p>
        </p:txBody>
      </p:sp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468313" y="1484313"/>
            <a:ext cx="867568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000" b="1" i="0" dirty="0">
                <a:solidFill>
                  <a:srgbClr val="990000"/>
                </a:solidFill>
                <a:latin typeface="CyrillicOld"/>
              </a:rPr>
              <a:t>С «</a:t>
            </a:r>
            <a:r>
              <a:rPr lang="en-US" sz="2000" b="1" i="0" dirty="0">
                <a:solidFill>
                  <a:srgbClr val="990000"/>
                </a:solidFill>
                <a:latin typeface="CyrillicOld"/>
              </a:rPr>
              <a:t>TENTORIUM-WELLNESS</a:t>
            </a:r>
            <a:r>
              <a:rPr lang="ru-RU" sz="2000" b="1" i="0" dirty="0">
                <a:solidFill>
                  <a:srgbClr val="990000"/>
                </a:solidFill>
                <a:latin typeface="CyrillicOld"/>
              </a:rPr>
              <a:t>». </a:t>
            </a:r>
            <a:r>
              <a:rPr lang="ru-RU" sz="2000" b="1" i="0" dirty="0" smtClean="0">
                <a:solidFill>
                  <a:srgbClr val="990000"/>
                </a:solidFill>
                <a:latin typeface="CyrillicOld"/>
              </a:rPr>
              <a:t>Линия </a:t>
            </a:r>
            <a:r>
              <a:rPr lang="ru-RU" sz="2000" b="1" i="0" dirty="0">
                <a:solidFill>
                  <a:srgbClr val="990000"/>
                </a:solidFill>
                <a:latin typeface="CyrillicOld"/>
              </a:rPr>
              <a:t>«</a:t>
            </a:r>
            <a:r>
              <a:rPr lang="ru-RU" sz="2000" b="1" i="0" dirty="0" err="1">
                <a:solidFill>
                  <a:srgbClr val="990000"/>
                </a:solidFill>
                <a:latin typeface="CyrillicOld"/>
              </a:rPr>
              <a:t>Грация-Фитнес-Релакс</a:t>
            </a:r>
            <a:r>
              <a:rPr lang="ru-RU" sz="2000" b="1" i="0" dirty="0" smtClean="0">
                <a:solidFill>
                  <a:srgbClr val="990000"/>
                </a:solidFill>
                <a:latin typeface="CyrillicOld"/>
              </a:rPr>
              <a:t>» -</a:t>
            </a:r>
            <a:endParaRPr lang="ru-RU" sz="2000" b="1" i="0" dirty="0">
              <a:solidFill>
                <a:srgbClr val="990000"/>
              </a:solidFill>
              <a:latin typeface="CyrillicOld"/>
            </a:endParaRPr>
          </a:p>
          <a:p>
            <a:pPr>
              <a:defRPr/>
            </a:pPr>
            <a:r>
              <a:rPr lang="ru-RU" sz="2000" b="1" i="0" dirty="0">
                <a:solidFill>
                  <a:srgbClr val="990000"/>
                </a:solidFill>
                <a:latin typeface="CyrillicOld"/>
              </a:rPr>
              <a:t>легко и с улыбкой похудеет каждый желающий!!!</a:t>
            </a: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468313" y="2420938"/>
            <a:ext cx="8675687" cy="360362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1600" b="1" i="0">
                <a:solidFill>
                  <a:schemeClr val="tx1"/>
                </a:solidFill>
                <a:latin typeface="CyrillicOld"/>
              </a:rPr>
              <a:t>Конкурентные преимущества нашей программы: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4643438" y="620688"/>
            <a:ext cx="4500562" cy="360362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1000" b="1" i="0" dirty="0" smtClean="0">
                <a:solidFill>
                  <a:schemeClr val="tx1"/>
                </a:solidFill>
              </a:rPr>
              <a:t>ЛИНИЯ </a:t>
            </a:r>
            <a:r>
              <a:rPr lang="ru-RU" sz="1000" b="1" i="0" dirty="0">
                <a:solidFill>
                  <a:schemeClr val="tx1"/>
                </a:solidFill>
              </a:rPr>
              <a:t>«ГРАЦИЯ-ФИТНЕС-РЕЛАКС» ДЛЯ СНИЖЕНИЯ ВЕСА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Прямоугольник 5"/>
          <p:cNvSpPr>
            <a:spLocks noChangeArrowheads="1"/>
          </p:cNvSpPr>
          <p:nvPr/>
        </p:nvSpPr>
        <p:spPr bwMode="auto">
          <a:xfrm>
            <a:off x="4572000" y="260648"/>
            <a:ext cx="3194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000" b="1" i="0" dirty="0">
                <a:solidFill>
                  <a:srgbClr val="990000"/>
                </a:solidFill>
              </a:rPr>
              <a:t>TENTORIUM-WELLNESS</a:t>
            </a:r>
          </a:p>
        </p:txBody>
      </p:sp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1" y="1484313"/>
            <a:ext cx="9144000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000" i="0" dirty="0">
                <a:solidFill>
                  <a:srgbClr val="990000"/>
                </a:solidFill>
                <a:latin typeface="CyrillicOld"/>
              </a:rPr>
              <a:t>С «</a:t>
            </a:r>
            <a:r>
              <a:rPr lang="en-US" sz="2000" i="0" dirty="0">
                <a:solidFill>
                  <a:srgbClr val="990000"/>
                </a:solidFill>
                <a:latin typeface="CyrillicOld"/>
              </a:rPr>
              <a:t>TENTORIUM-WELLNESS</a:t>
            </a:r>
            <a:r>
              <a:rPr lang="ru-RU" sz="2000" i="0" dirty="0">
                <a:solidFill>
                  <a:srgbClr val="990000"/>
                </a:solidFill>
                <a:latin typeface="CyrillicOld"/>
              </a:rPr>
              <a:t>».</a:t>
            </a:r>
            <a:r>
              <a:rPr lang="ru-RU" sz="2000" b="1" i="0" dirty="0">
                <a:solidFill>
                  <a:srgbClr val="990000"/>
                </a:solidFill>
                <a:latin typeface="CyrillicOld"/>
              </a:rPr>
              <a:t> </a:t>
            </a:r>
            <a:r>
              <a:rPr lang="ru-RU" sz="2000" b="1" i="0" dirty="0" smtClean="0">
                <a:solidFill>
                  <a:srgbClr val="990000"/>
                </a:solidFill>
                <a:latin typeface="CyrillicOld"/>
              </a:rPr>
              <a:t>Линия «</a:t>
            </a:r>
            <a:r>
              <a:rPr lang="ru-RU" sz="2000" b="1" i="0" dirty="0" err="1">
                <a:solidFill>
                  <a:srgbClr val="990000"/>
                </a:solidFill>
                <a:latin typeface="CyrillicOld"/>
              </a:rPr>
              <a:t>Грация-Фитнес-Релакс</a:t>
            </a:r>
            <a:r>
              <a:rPr lang="ru-RU" sz="2000" b="1" i="0" dirty="0" smtClean="0">
                <a:solidFill>
                  <a:srgbClr val="990000"/>
                </a:solidFill>
                <a:latin typeface="CyrillicOld"/>
              </a:rPr>
              <a:t>» -</a:t>
            </a:r>
            <a:endParaRPr lang="ru-RU" sz="2000" b="1" i="0" dirty="0">
              <a:solidFill>
                <a:srgbClr val="990000"/>
              </a:solidFill>
              <a:latin typeface="CyrillicOld"/>
            </a:endParaRPr>
          </a:p>
          <a:p>
            <a:pPr>
              <a:defRPr/>
            </a:pPr>
            <a:r>
              <a:rPr lang="ru-RU" sz="2000" b="1" i="0" dirty="0">
                <a:solidFill>
                  <a:srgbClr val="990000"/>
                </a:solidFill>
                <a:latin typeface="CyrillicOld"/>
              </a:rPr>
              <a:t>легко и с улыбкой похудеет каждый желающий!!!</a:t>
            </a: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1" y="2420938"/>
            <a:ext cx="9144000" cy="360362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600" b="1" i="0">
                <a:solidFill>
                  <a:schemeClr val="tx1"/>
                </a:solidFill>
                <a:latin typeface="CyrillicOld"/>
              </a:rPr>
              <a:t>Конкурентные преимущества нашей программы: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79512" y="2924944"/>
            <a:ext cx="8784976" cy="324036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800" b="1" i="0" dirty="0" smtClean="0">
                <a:solidFill>
                  <a:schemeClr val="tx1"/>
                </a:solidFill>
                <a:latin typeface="Comic Sans MS" pitchFamily="66" charset="0"/>
              </a:rPr>
              <a:t>Результаты спортивного научного исследования Тенториум, которое </a:t>
            </a:r>
          </a:p>
          <a:p>
            <a:pPr algn="ctr">
              <a:defRPr/>
            </a:pPr>
            <a:r>
              <a:rPr lang="ru-RU" sz="1800" b="1" i="0" dirty="0" smtClean="0">
                <a:solidFill>
                  <a:schemeClr val="tx1"/>
                </a:solidFill>
                <a:latin typeface="Comic Sans MS" pitchFamily="66" charset="0"/>
              </a:rPr>
              <a:t>мы выполнили в 2012 году на базе Колледжа олимпийского резерва </a:t>
            </a:r>
          </a:p>
          <a:p>
            <a:pPr algn="ctr">
              <a:defRPr/>
            </a:pPr>
            <a:r>
              <a:rPr lang="ru-RU" sz="1800" b="1" i="0" dirty="0" smtClean="0">
                <a:solidFill>
                  <a:schemeClr val="tx1"/>
                </a:solidFill>
                <a:latin typeface="Comic Sans MS" pitchFamily="66" charset="0"/>
              </a:rPr>
              <a:t>в Ханты-Мансийске показали, что даже после одного месяца приёма </a:t>
            </a:r>
          </a:p>
          <a:p>
            <a:pPr algn="ctr">
              <a:defRPr/>
            </a:pPr>
            <a:r>
              <a:rPr lang="ru-RU" sz="1800" b="1" i="0" dirty="0" smtClean="0">
                <a:solidFill>
                  <a:schemeClr val="tx1"/>
                </a:solidFill>
                <a:latin typeface="Comic Sans MS" pitchFamily="66" charset="0"/>
              </a:rPr>
              <a:t>комплексного набора </a:t>
            </a:r>
            <a:r>
              <a:rPr lang="en-US" sz="1800" b="1" i="0" dirty="0" smtClean="0">
                <a:solidFill>
                  <a:schemeClr val="tx1"/>
                </a:solidFill>
                <a:latin typeface="Comic Sans MS" pitchFamily="66" charset="0"/>
              </a:rPr>
              <a:t>Tentorium-Wellness </a:t>
            </a:r>
            <a:r>
              <a:rPr lang="ru-RU" sz="1800" i="0" dirty="0" smtClean="0">
                <a:solidFill>
                  <a:schemeClr val="tx1"/>
                </a:solidFill>
                <a:latin typeface="Comic Sans MS" pitchFamily="66" charset="0"/>
              </a:rPr>
              <a:t>н</a:t>
            </a:r>
            <a:r>
              <a:rPr lang="ru-RU" sz="1800" b="1" i="0" dirty="0" smtClean="0">
                <a:solidFill>
                  <a:schemeClr val="tx1"/>
                </a:solidFill>
                <a:latin typeface="Comic Sans MS" pitchFamily="66" charset="0"/>
              </a:rPr>
              <a:t>а фоне тренировок жировая </a:t>
            </a:r>
          </a:p>
          <a:p>
            <a:pPr algn="ctr">
              <a:defRPr/>
            </a:pPr>
            <a:r>
              <a:rPr lang="ru-RU" sz="1800" b="1" i="0" dirty="0" smtClean="0">
                <a:solidFill>
                  <a:schemeClr val="tx1"/>
                </a:solidFill>
                <a:latin typeface="Comic Sans MS" pitchFamily="66" charset="0"/>
              </a:rPr>
              <a:t>масса тела юных и молодых спортсменов уменьшилась на 0,5 кг!!!</a:t>
            </a:r>
          </a:p>
          <a:p>
            <a:pPr algn="ctr">
              <a:defRPr/>
            </a:pPr>
            <a:endParaRPr lang="ru-RU" sz="1800" i="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ru-RU" sz="1800" b="1" i="0" dirty="0" smtClean="0">
                <a:solidFill>
                  <a:schemeClr val="tx1"/>
                </a:solidFill>
                <a:latin typeface="Comic Sans MS" pitchFamily="66" charset="0"/>
              </a:rPr>
              <a:t>И это потрясающе, потому что за 10 месяцев – это уже могло быть 5 кг.</a:t>
            </a:r>
          </a:p>
          <a:p>
            <a:pPr algn="ctr">
              <a:defRPr/>
            </a:pPr>
            <a:r>
              <a:rPr lang="ru-RU" sz="1800" b="1" i="0" dirty="0" smtClean="0">
                <a:solidFill>
                  <a:schemeClr val="tx1"/>
                </a:solidFill>
                <a:latin typeface="Comic Sans MS" pitchFamily="66" charset="0"/>
              </a:rPr>
              <a:t>А потеря 5-ти кг жира может соответствовать уменьшению одежды </a:t>
            </a:r>
          </a:p>
          <a:p>
            <a:pPr algn="ctr">
              <a:defRPr/>
            </a:pPr>
            <a:r>
              <a:rPr lang="ru-RU" sz="1800" b="1" i="0" dirty="0" smtClean="0">
                <a:solidFill>
                  <a:schemeClr val="tx1"/>
                </a:solidFill>
                <a:latin typeface="Comic Sans MS" pitchFamily="66" charset="0"/>
              </a:rPr>
              <a:t>на 2 размера!!! Подумайте над этим.  </a:t>
            </a:r>
            <a:endParaRPr lang="ru-RU" sz="1800" b="1" i="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643438" y="620688"/>
            <a:ext cx="4500562" cy="360362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1000" b="1" i="0" dirty="0" smtClean="0">
                <a:solidFill>
                  <a:schemeClr val="tx1"/>
                </a:solidFill>
              </a:rPr>
              <a:t>ЛИНИЯ </a:t>
            </a:r>
            <a:r>
              <a:rPr lang="ru-RU" sz="1000" b="1" i="0" dirty="0">
                <a:solidFill>
                  <a:schemeClr val="tx1"/>
                </a:solidFill>
              </a:rPr>
              <a:t>«ГРАЦИЯ-ФИТНЕС-РЕЛАКС» ДЛЯ СНИЖЕНИЯ ВЕСА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2700338" y="2105025"/>
            <a:ext cx="6443662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0">
                <a:solidFill>
                  <a:schemeClr val="bg1"/>
                </a:solidFill>
                <a:latin typeface="CyrillicOld"/>
              </a:rPr>
              <a:t>В составе:</a:t>
            </a:r>
            <a:r>
              <a:rPr lang="ru-RU" i="0">
                <a:solidFill>
                  <a:schemeClr val="bg1"/>
                </a:solidFill>
                <a:latin typeface="CyrillicOld"/>
              </a:rPr>
              <a:t> ячмень, пыльца цветочная (обножка).</a:t>
            </a:r>
          </a:p>
          <a:p>
            <a:endParaRPr lang="ru-RU" i="0">
              <a:solidFill>
                <a:schemeClr val="bg1"/>
              </a:solidFill>
              <a:latin typeface="CyrillicOld"/>
            </a:endParaRPr>
          </a:p>
          <a:p>
            <a:r>
              <a:rPr lang="ru-RU" sz="1600" i="0">
                <a:solidFill>
                  <a:schemeClr val="bg1"/>
                </a:solidFill>
                <a:latin typeface="CyrillicOld"/>
              </a:rPr>
              <a:t>Жители Тибета и Гималаев сохраняют свое здоровье и поддерживают силы до глубокой старости благодаря частому употреблению в пищу «цампы» – блюда из обжаренной ячменной крупы грубого помола, мёда диких горных пчел, зеленого чая и растительных или животных жиров.</a:t>
            </a:r>
          </a:p>
          <a:p>
            <a:endParaRPr lang="ru-RU" sz="1600" i="0">
              <a:solidFill>
                <a:schemeClr val="bg1"/>
              </a:solidFill>
              <a:latin typeface="CyrillicOld"/>
            </a:endParaRPr>
          </a:p>
          <a:p>
            <a:r>
              <a:rPr lang="ru-RU" b="1" i="0">
                <a:solidFill>
                  <a:schemeClr val="bg1"/>
                </a:solidFill>
                <a:latin typeface="CyrillicOld"/>
              </a:rPr>
              <a:t>Энергетическая ценность</a:t>
            </a:r>
            <a:r>
              <a:rPr lang="en-US" b="1" i="0">
                <a:solidFill>
                  <a:schemeClr val="bg1"/>
                </a:solidFill>
                <a:latin typeface="CyrillicOld"/>
              </a:rPr>
              <a:t>:</a:t>
            </a:r>
            <a:r>
              <a:rPr lang="ru-RU" i="0">
                <a:solidFill>
                  <a:schemeClr val="bg1"/>
                </a:solidFill>
                <a:latin typeface="CyrillicOld"/>
              </a:rPr>
              <a:t> 315,9 ккал на 100 гр. </a:t>
            </a:r>
          </a:p>
          <a:p>
            <a:r>
              <a:rPr lang="ru-RU" i="0">
                <a:solidFill>
                  <a:schemeClr val="bg1"/>
                </a:solidFill>
                <a:latin typeface="CyrillicOld"/>
              </a:rPr>
              <a:t>В одной упаковке 400 г Апицампы содержится 1263,6 ккал. В 1 г  - 3,159 ккал.</a:t>
            </a:r>
          </a:p>
          <a:p>
            <a:endParaRPr lang="ru-RU" i="0">
              <a:solidFill>
                <a:schemeClr val="bg1"/>
              </a:solidFill>
              <a:latin typeface="CyrillicOld"/>
            </a:endParaRPr>
          </a:p>
          <a:p>
            <a:r>
              <a:rPr lang="ru-RU" b="1" i="0">
                <a:solidFill>
                  <a:schemeClr val="bg1"/>
                </a:solidFill>
                <a:latin typeface="CyrillicOld"/>
              </a:rPr>
              <a:t>Энергетическая ценность завтрака</a:t>
            </a:r>
            <a:r>
              <a:rPr lang="en-US" b="1" i="0">
                <a:solidFill>
                  <a:schemeClr val="bg1"/>
                </a:solidFill>
                <a:latin typeface="CyrillicOld"/>
              </a:rPr>
              <a:t>:</a:t>
            </a:r>
            <a:r>
              <a:rPr lang="ru-RU" i="0">
                <a:solidFill>
                  <a:schemeClr val="bg1"/>
                </a:solidFill>
                <a:latin typeface="CyrillicOld"/>
              </a:rPr>
              <a:t> </a:t>
            </a:r>
          </a:p>
          <a:p>
            <a:r>
              <a:rPr lang="ru-RU" i="0">
                <a:solidFill>
                  <a:schemeClr val="bg1"/>
                </a:solidFill>
                <a:latin typeface="CyrillicOld"/>
              </a:rPr>
              <a:t>(10 г х 3,159 ккал) = 31,59 ккал.</a:t>
            </a:r>
          </a:p>
        </p:txBody>
      </p:sp>
      <p:sp>
        <p:nvSpPr>
          <p:cNvPr id="57346" name="Прямоугольник 5"/>
          <p:cNvSpPr>
            <a:spLocks noChangeArrowheads="1"/>
          </p:cNvSpPr>
          <p:nvPr/>
        </p:nvSpPr>
        <p:spPr bwMode="auto">
          <a:xfrm>
            <a:off x="3444875" y="260350"/>
            <a:ext cx="549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400" i="0">
                <a:solidFill>
                  <a:srgbClr val="990000"/>
                </a:solidFill>
              </a:rPr>
              <a:t>ПРОДУКТОВАЯ ЛИНЕЙКА</a:t>
            </a:r>
            <a:r>
              <a:rPr lang="ru-RU" sz="2000" b="1" i="0">
                <a:solidFill>
                  <a:srgbClr val="990000"/>
                </a:solidFill>
              </a:rPr>
              <a:t> TENTORIUM-WELLNESS</a:t>
            </a:r>
          </a:p>
        </p:txBody>
      </p:sp>
      <p:pic>
        <p:nvPicPr>
          <p:cNvPr id="57348" name="Picture 10" descr="Apizam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060575"/>
            <a:ext cx="2198687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68313" y="1412875"/>
            <a:ext cx="8675687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b="1" i="0">
                <a:solidFill>
                  <a:srgbClr val="990000"/>
                </a:solidFill>
                <a:latin typeface="CyrillicOld"/>
              </a:rPr>
              <a:t>«Апицампа»</a:t>
            </a:r>
            <a:r>
              <a:rPr lang="ru-RU" sz="2800" i="0">
                <a:solidFill>
                  <a:srgbClr val="990000"/>
                </a:solidFill>
                <a:latin typeface="CyrillicOld"/>
              </a:rPr>
              <a:t> </a:t>
            </a:r>
            <a:r>
              <a:rPr lang="ru-RU" sz="1600" i="0">
                <a:solidFill>
                  <a:srgbClr val="990000"/>
                </a:solidFill>
                <a:latin typeface="CyrillicOld"/>
              </a:rPr>
              <a:t>на первый завтрак</a:t>
            </a:r>
            <a:r>
              <a:rPr lang="ru-RU" sz="2800" i="0">
                <a:solidFill>
                  <a:srgbClr val="990000"/>
                </a:solidFill>
                <a:latin typeface="CyrillicOld"/>
              </a:rPr>
              <a:t> </a:t>
            </a:r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0" y="5084763"/>
            <a:ext cx="2555875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1600" b="1" i="0">
                <a:solidFill>
                  <a:schemeClr val="bg1"/>
                </a:solidFill>
                <a:latin typeface="CyrillicOld"/>
              </a:rPr>
              <a:t>Применение: </a:t>
            </a:r>
          </a:p>
        </p:txBody>
      </p:sp>
      <p:sp>
        <p:nvSpPr>
          <p:cNvPr id="57351" name="Rectangle 9"/>
          <p:cNvSpPr>
            <a:spLocks noChangeArrowheads="1"/>
          </p:cNvSpPr>
          <p:nvPr/>
        </p:nvSpPr>
        <p:spPr bwMode="auto">
          <a:xfrm>
            <a:off x="2700338" y="5084763"/>
            <a:ext cx="619283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lvl="1"/>
            <a:r>
              <a:rPr lang="ru-RU" i="0" dirty="0">
                <a:solidFill>
                  <a:schemeClr val="bg1"/>
                </a:solidFill>
              </a:rPr>
              <a:t>Взять 1 столовую  ложку (10 грамм или 31,59 ккал) и размешать в одном стакане ряженки или кефира для завтрака (завтрак лучше приготовить заранее накануне вечером и дать настояться до утра). Для людей с повышенной кислотностью желудочного сока завтрак слегка подогреть. При пониженной кислотности желудочного сока завтрак использовать холодным. Одна упаковка рассчитана на 30 дней (30 завтраков). </a:t>
            </a:r>
            <a:r>
              <a:rPr lang="ru-RU" i="0" dirty="0" smtClean="0">
                <a:solidFill>
                  <a:schemeClr val="bg1"/>
                </a:solidFill>
                <a:latin typeface="Arial" pitchFamily="34" charset="0"/>
              </a:rPr>
              <a:t>Обязательное соблюдение питьевого режима (в течение дня выпивать 1,0-1,5  литра воды). </a:t>
            </a:r>
            <a:endParaRPr lang="ru-RU" i="0" dirty="0">
              <a:solidFill>
                <a:schemeClr val="bg1"/>
              </a:solidFill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643438" y="620688"/>
            <a:ext cx="4500562" cy="360362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1000" b="1" i="0" dirty="0" smtClean="0">
                <a:solidFill>
                  <a:schemeClr val="tx1"/>
                </a:solidFill>
              </a:rPr>
              <a:t>ЛИНИЯ </a:t>
            </a:r>
            <a:r>
              <a:rPr lang="ru-RU" sz="1000" b="1" i="0" dirty="0">
                <a:solidFill>
                  <a:schemeClr val="tx1"/>
                </a:solidFill>
              </a:rPr>
              <a:t>«ГРАЦИЯ-ФИТНЕС-РЕЛАКС» ДЛЯ СНИЖЕНИЯ ВЕСА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627313" y="2060575"/>
            <a:ext cx="6516687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0">
                <a:solidFill>
                  <a:schemeClr val="bg1"/>
                </a:solidFill>
              </a:rPr>
              <a:t>В составе: </a:t>
            </a:r>
            <a:r>
              <a:rPr lang="ru-RU" i="0">
                <a:solidFill>
                  <a:schemeClr val="bg1"/>
                </a:solidFill>
              </a:rPr>
              <a:t>мёд натуральный, пыльца цветочная (обножка), прополис, экстракты березовых почек, корня девясила, цветков календулы, бессмертника песчаного, кукурузы (столбиков и рылец), травы зверобоя, пастушьей сумки, тысячелистника, хвоща полевого, спорыша, плодов шиповника), воск пчелиный.</a:t>
            </a:r>
          </a:p>
          <a:p>
            <a:endParaRPr lang="ru-RU" i="0">
              <a:solidFill>
                <a:schemeClr val="bg1"/>
              </a:solidFill>
            </a:endParaRPr>
          </a:p>
          <a:p>
            <a:r>
              <a:rPr lang="ru-RU" sz="1400" i="0">
                <a:solidFill>
                  <a:schemeClr val="bg1"/>
                </a:solidFill>
              </a:rPr>
              <a:t>Богатое содержание аминокислот, микроэлементов, витаминов, полезных и легкоусвояемых углеводов помогает нормализовать общий обмен веществ, оптимизирует работу эндокринной системы, повышает уровень эндорфина – гормона удовольствия, эффективно повышает умственную и физическую работоспособность, а также управляет собственным весом (на понижение).</a:t>
            </a:r>
          </a:p>
          <a:p>
            <a:endParaRPr lang="ru-RU" sz="1400" i="0">
              <a:solidFill>
                <a:schemeClr val="bg1"/>
              </a:solidFill>
            </a:endParaRPr>
          </a:p>
          <a:p>
            <a:r>
              <a:rPr lang="ru-RU" b="1" i="0">
                <a:solidFill>
                  <a:schemeClr val="bg1"/>
                </a:solidFill>
              </a:rPr>
              <a:t>Энергетическая ценность</a:t>
            </a:r>
            <a:r>
              <a:rPr lang="en-US" i="0">
                <a:solidFill>
                  <a:schemeClr val="bg1"/>
                </a:solidFill>
              </a:rPr>
              <a:t>:</a:t>
            </a:r>
            <a:r>
              <a:rPr lang="ru-RU" i="0">
                <a:solidFill>
                  <a:schemeClr val="bg1"/>
                </a:solidFill>
              </a:rPr>
              <a:t> 339,6 ккал на 100 г. </a:t>
            </a:r>
            <a:br>
              <a:rPr lang="ru-RU" i="0">
                <a:solidFill>
                  <a:schemeClr val="bg1"/>
                </a:solidFill>
              </a:rPr>
            </a:br>
            <a:r>
              <a:rPr lang="ru-RU" i="0">
                <a:solidFill>
                  <a:schemeClr val="bg1"/>
                </a:solidFill>
              </a:rPr>
              <a:t>В банке 300 г.=1018,8 ккал. В 1 г - 3,396 ккал. </a:t>
            </a:r>
            <a:r>
              <a:rPr lang="ru-RU" b="1" i="0">
                <a:solidFill>
                  <a:schemeClr val="bg1"/>
                </a:solidFill>
              </a:rPr>
              <a:t>Общая энергетическая ценность второго завтрака и физиологического перекуса</a:t>
            </a:r>
            <a:r>
              <a:rPr lang="en-US" b="1" i="0">
                <a:solidFill>
                  <a:schemeClr val="bg1"/>
                </a:solidFill>
              </a:rPr>
              <a:t>:</a:t>
            </a:r>
            <a:r>
              <a:rPr lang="ru-RU" i="0">
                <a:solidFill>
                  <a:schemeClr val="bg1"/>
                </a:solidFill>
              </a:rPr>
              <a:t> (10</a:t>
            </a:r>
            <a:r>
              <a:rPr lang="ru-RU">
                <a:solidFill>
                  <a:schemeClr val="bg1"/>
                </a:solidFill>
              </a:rPr>
              <a:t> </a:t>
            </a:r>
            <a:r>
              <a:rPr lang="ru-RU" i="0">
                <a:solidFill>
                  <a:schemeClr val="bg1"/>
                </a:solidFill>
              </a:rPr>
              <a:t>г х 3,396 ккал) = 33,96 ккал.</a:t>
            </a:r>
          </a:p>
        </p:txBody>
      </p:sp>
      <p:sp>
        <p:nvSpPr>
          <p:cNvPr id="58370" name="Прямоугольник 5"/>
          <p:cNvSpPr>
            <a:spLocks noChangeArrowheads="1"/>
          </p:cNvSpPr>
          <p:nvPr/>
        </p:nvSpPr>
        <p:spPr bwMode="auto">
          <a:xfrm>
            <a:off x="3444875" y="260350"/>
            <a:ext cx="549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400" i="0">
                <a:solidFill>
                  <a:srgbClr val="990000"/>
                </a:solidFill>
              </a:rPr>
              <a:t>ПРОДУКТОВАЯ ЛИНЕЙКА</a:t>
            </a:r>
            <a:r>
              <a:rPr lang="ru-RU" sz="2000" b="1" i="0">
                <a:solidFill>
                  <a:srgbClr val="990000"/>
                </a:solidFill>
              </a:rPr>
              <a:t> TENTORIUM-WELLNESS</a:t>
            </a:r>
          </a:p>
        </p:txBody>
      </p:sp>
      <p:pic>
        <p:nvPicPr>
          <p:cNvPr id="58372" name="Picture 9" descr="Api-El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989138"/>
            <a:ext cx="2109787" cy="528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68313" y="1412875"/>
            <a:ext cx="8675687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b="1" i="0">
                <a:solidFill>
                  <a:srgbClr val="990000"/>
                </a:solidFill>
                <a:latin typeface="CyrillicOld"/>
              </a:rPr>
              <a:t>«Апи-Элите» </a:t>
            </a:r>
            <a:r>
              <a:rPr lang="ru-RU" sz="1600" i="0">
                <a:solidFill>
                  <a:srgbClr val="990000"/>
                </a:solidFill>
                <a:latin typeface="CyrillicOld"/>
              </a:rPr>
              <a:t>на второй завтрак и первый физиологический перекус</a:t>
            </a:r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0" y="5084763"/>
            <a:ext cx="2555875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1600" b="1" i="0">
                <a:solidFill>
                  <a:schemeClr val="bg1"/>
                </a:solidFill>
                <a:latin typeface="CyrillicOld"/>
              </a:rPr>
              <a:t>Применение: </a:t>
            </a:r>
          </a:p>
        </p:txBody>
      </p:sp>
      <p:sp>
        <p:nvSpPr>
          <p:cNvPr id="58375" name="Rectangle 9"/>
          <p:cNvSpPr>
            <a:spLocks noChangeArrowheads="1"/>
          </p:cNvSpPr>
          <p:nvPr/>
        </p:nvSpPr>
        <p:spPr bwMode="auto">
          <a:xfrm>
            <a:off x="2700338" y="5157788"/>
            <a:ext cx="64436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lvl="1"/>
            <a:r>
              <a:rPr lang="ru-RU" i="0" dirty="0">
                <a:solidFill>
                  <a:schemeClr val="bg1"/>
                </a:solidFill>
              </a:rPr>
              <a:t>Съесть как 2-й завтрак: 1 чайную ложку с горкой (5 г =16,98 ккал) в 10-00 </a:t>
            </a:r>
            <a:r>
              <a:rPr lang="ru-RU" i="0" dirty="0" smtClean="0">
                <a:solidFill>
                  <a:schemeClr val="bg1"/>
                </a:solidFill>
              </a:rPr>
              <a:t>утра и </a:t>
            </a:r>
            <a:r>
              <a:rPr lang="ru-RU" i="0" dirty="0">
                <a:solidFill>
                  <a:schemeClr val="bg1"/>
                </a:solidFill>
              </a:rPr>
              <a:t>запить  стаканом подкисленной лимоном воды. </a:t>
            </a:r>
            <a:r>
              <a:rPr lang="ru-RU" i="0" dirty="0" smtClean="0">
                <a:solidFill>
                  <a:schemeClr val="bg1"/>
                </a:solidFill>
              </a:rPr>
              <a:t>Затем </a:t>
            </a:r>
            <a:r>
              <a:rPr lang="ru-RU" i="0" dirty="0">
                <a:solidFill>
                  <a:schemeClr val="bg1"/>
                </a:solidFill>
              </a:rPr>
              <a:t>как физиологический перекус за 30 минут до обеда съесть 1 чайную ложку с горкой и запить  </a:t>
            </a:r>
            <a:endParaRPr lang="ru-RU" i="0" dirty="0" smtClean="0">
              <a:solidFill>
                <a:schemeClr val="bg1"/>
              </a:solidFill>
            </a:endParaRPr>
          </a:p>
          <a:p>
            <a:pPr lvl="1"/>
            <a:r>
              <a:rPr lang="ru-RU" i="0" dirty="0" smtClean="0">
                <a:solidFill>
                  <a:schemeClr val="bg1"/>
                </a:solidFill>
              </a:rPr>
              <a:t>1 </a:t>
            </a:r>
            <a:r>
              <a:rPr lang="ru-RU" i="0" dirty="0">
                <a:solidFill>
                  <a:schemeClr val="bg1"/>
                </a:solidFill>
              </a:rPr>
              <a:t>стаканом подкисленной воды.  Одна банка рассчитана на 30 дней </a:t>
            </a:r>
            <a:endParaRPr lang="ru-RU" i="0" dirty="0" smtClean="0">
              <a:solidFill>
                <a:schemeClr val="bg1"/>
              </a:solidFill>
            </a:endParaRPr>
          </a:p>
          <a:p>
            <a:pPr lvl="1"/>
            <a:r>
              <a:rPr lang="ru-RU" i="0" dirty="0" smtClean="0">
                <a:solidFill>
                  <a:schemeClr val="bg1"/>
                </a:solidFill>
              </a:rPr>
              <a:t>(</a:t>
            </a:r>
            <a:r>
              <a:rPr lang="ru-RU" i="0" dirty="0">
                <a:solidFill>
                  <a:schemeClr val="bg1"/>
                </a:solidFill>
              </a:rPr>
              <a:t>30 вторых завтраков и 30 перекусов</a:t>
            </a:r>
            <a:r>
              <a:rPr lang="ru-RU" i="0" dirty="0" smtClean="0">
                <a:solidFill>
                  <a:schemeClr val="bg1"/>
                </a:solidFill>
              </a:rPr>
              <a:t>).</a:t>
            </a:r>
            <a:r>
              <a:rPr lang="ru-RU" i="0" dirty="0" smtClean="0">
                <a:solidFill>
                  <a:schemeClr val="bg1"/>
                </a:solidFill>
                <a:latin typeface="Arial" pitchFamily="34" charset="0"/>
              </a:rPr>
              <a:t> Обязательное соблюдение питьевого режима (в течение дня выпивать 1,0-1,5  литра воды). </a:t>
            </a:r>
            <a:endParaRPr lang="ru-RU" i="0" dirty="0">
              <a:solidFill>
                <a:schemeClr val="bg1"/>
              </a:solidFill>
            </a:endParaRPr>
          </a:p>
          <a:p>
            <a:pPr lvl="1"/>
            <a:endParaRPr lang="ru-RU" i="0" dirty="0">
              <a:solidFill>
                <a:schemeClr val="bg1"/>
              </a:solidFill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643438" y="620688"/>
            <a:ext cx="4500562" cy="360362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1000" b="1" i="0" dirty="0" smtClean="0">
                <a:solidFill>
                  <a:schemeClr val="tx1"/>
                </a:solidFill>
              </a:rPr>
              <a:t>ЛИНИЯ </a:t>
            </a:r>
            <a:r>
              <a:rPr lang="ru-RU" sz="1000" b="1" i="0" dirty="0">
                <a:solidFill>
                  <a:schemeClr val="tx1"/>
                </a:solidFill>
              </a:rPr>
              <a:t>«ГРАЦИЯ-ФИТНЕС-РЕЛАКС» ДЛЯ СНИЖЕНИЯ ВЕСА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2771774" y="2090549"/>
            <a:ext cx="6192713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b="1" i="0" dirty="0">
                <a:solidFill>
                  <a:schemeClr val="bg1"/>
                </a:solidFill>
              </a:rPr>
              <a:t>В составе: </a:t>
            </a:r>
            <a:r>
              <a:rPr lang="ru-RU" i="0" dirty="0">
                <a:solidFill>
                  <a:schemeClr val="bg1"/>
                </a:solidFill>
              </a:rPr>
              <a:t>мёд натуральный, хлопья зародышей пшеницы, воск пчелиный.</a:t>
            </a:r>
          </a:p>
          <a:p>
            <a:endParaRPr lang="ru-RU" i="0" dirty="0">
              <a:solidFill>
                <a:schemeClr val="bg1"/>
              </a:solidFill>
            </a:endParaRPr>
          </a:p>
          <a:p>
            <a:r>
              <a:rPr lang="ru-RU" sz="1400" i="0" dirty="0">
                <a:solidFill>
                  <a:schemeClr val="bg1"/>
                </a:solidFill>
              </a:rPr>
              <a:t>Хлопья зародышей пшеницы являются источником 12 витаминов, 18 аминокислот, макроэлементов, кальция и калия. В </a:t>
            </a:r>
            <a:r>
              <a:rPr lang="ru-RU" sz="1400" i="0" dirty="0" err="1">
                <a:solidFill>
                  <a:schemeClr val="bg1"/>
                </a:solidFill>
              </a:rPr>
              <a:t>Юнис-Апи</a:t>
            </a:r>
            <a:r>
              <a:rPr lang="ru-RU" sz="1400" i="0" dirty="0">
                <a:solidFill>
                  <a:schemeClr val="bg1"/>
                </a:solidFill>
              </a:rPr>
              <a:t> содержится клетчатка, которая адсорбирует жир и холестерин, удаляя их из организма. Клетчатка также имеет свойство поглощать большое количество воды, тем самым заполняя желудок, что дает чувство насыщения. Входящий в состав  натуральный мёд и хлопья злаковых не только обогащают рацион питания, делая его сбалансированным по широкому спектру питательных веществ, но также повышают уровень </a:t>
            </a:r>
            <a:r>
              <a:rPr lang="ru-RU" sz="1400" i="0" dirty="0" err="1">
                <a:solidFill>
                  <a:schemeClr val="bg1"/>
                </a:solidFill>
              </a:rPr>
              <a:t>эндорфина</a:t>
            </a:r>
            <a:r>
              <a:rPr lang="ru-RU" sz="1400" i="0" dirty="0">
                <a:solidFill>
                  <a:schemeClr val="bg1"/>
                </a:solidFill>
              </a:rPr>
              <a:t> – гормона удовольствия.</a:t>
            </a:r>
            <a:endParaRPr lang="ru-RU" sz="1400" b="1" dirty="0">
              <a:solidFill>
                <a:schemeClr val="bg1"/>
              </a:solidFill>
            </a:endParaRPr>
          </a:p>
          <a:p>
            <a:endParaRPr lang="ru-RU" sz="1400" b="1" i="0" dirty="0">
              <a:solidFill>
                <a:schemeClr val="bg1"/>
              </a:solidFill>
            </a:endParaRPr>
          </a:p>
          <a:p>
            <a:r>
              <a:rPr lang="ru-RU" b="1" i="0" dirty="0">
                <a:solidFill>
                  <a:schemeClr val="bg1"/>
                </a:solidFill>
              </a:rPr>
              <a:t>Энергетическая ценность</a:t>
            </a:r>
            <a:r>
              <a:rPr lang="en-US" b="1" i="0" dirty="0">
                <a:solidFill>
                  <a:schemeClr val="bg1"/>
                </a:solidFill>
              </a:rPr>
              <a:t>:</a:t>
            </a:r>
            <a:r>
              <a:rPr lang="ru-RU" i="0" dirty="0">
                <a:solidFill>
                  <a:schemeClr val="bg1"/>
                </a:solidFill>
              </a:rPr>
              <a:t> 402,7 ккал на 100 г. </a:t>
            </a:r>
          </a:p>
          <a:p>
            <a:r>
              <a:rPr lang="ru-RU" i="0" dirty="0">
                <a:solidFill>
                  <a:schemeClr val="bg1"/>
                </a:solidFill>
              </a:rPr>
              <a:t>В банке 300 г = 1208,1 ккал. В 1 г - 4,027 ккал. </a:t>
            </a:r>
          </a:p>
          <a:p>
            <a:r>
              <a:rPr lang="ru-RU" b="1" i="0" dirty="0">
                <a:solidFill>
                  <a:schemeClr val="bg1"/>
                </a:solidFill>
              </a:rPr>
              <a:t>Общая энергетическая ценность </a:t>
            </a:r>
            <a:r>
              <a:rPr lang="ru-RU" b="1" i="0" dirty="0" smtClean="0">
                <a:solidFill>
                  <a:schemeClr val="bg1"/>
                </a:solidFill>
              </a:rPr>
              <a:t> полдника и 2-го </a:t>
            </a:r>
            <a:r>
              <a:rPr lang="ru-RU" b="1" i="0" dirty="0">
                <a:solidFill>
                  <a:schemeClr val="bg1"/>
                </a:solidFill>
              </a:rPr>
              <a:t>физиологического </a:t>
            </a:r>
            <a:r>
              <a:rPr lang="ru-RU" b="1" i="0" dirty="0" smtClean="0">
                <a:solidFill>
                  <a:schemeClr val="bg1"/>
                </a:solidFill>
              </a:rPr>
              <a:t>перекуса</a:t>
            </a:r>
            <a:r>
              <a:rPr lang="en-US" b="1" i="0" dirty="0" smtClean="0">
                <a:solidFill>
                  <a:schemeClr val="bg1"/>
                </a:solidFill>
              </a:rPr>
              <a:t>:</a:t>
            </a:r>
            <a:r>
              <a:rPr lang="ru-RU" b="1" i="0" dirty="0" smtClean="0">
                <a:solidFill>
                  <a:schemeClr val="bg1"/>
                </a:solidFill>
              </a:rPr>
              <a:t> </a:t>
            </a:r>
            <a:r>
              <a:rPr lang="en-US" b="1" i="0" dirty="0">
                <a:solidFill>
                  <a:schemeClr val="bg1"/>
                </a:solidFill>
              </a:rPr>
              <a:t/>
            </a:r>
            <a:br>
              <a:rPr lang="en-US" b="1" i="0" dirty="0">
                <a:solidFill>
                  <a:schemeClr val="bg1"/>
                </a:solidFill>
              </a:rPr>
            </a:br>
            <a:r>
              <a:rPr lang="ru-RU" i="0" dirty="0">
                <a:solidFill>
                  <a:schemeClr val="bg1"/>
                </a:solidFill>
              </a:rPr>
              <a:t>(10 г </a:t>
            </a:r>
            <a:r>
              <a:rPr lang="ru-RU" i="0" dirty="0" err="1">
                <a:solidFill>
                  <a:schemeClr val="bg1"/>
                </a:solidFill>
              </a:rPr>
              <a:t>х</a:t>
            </a:r>
            <a:r>
              <a:rPr lang="ru-RU" i="0" dirty="0">
                <a:solidFill>
                  <a:schemeClr val="bg1"/>
                </a:solidFill>
              </a:rPr>
              <a:t> 4,027 ккал) = 40,27 ккал.</a:t>
            </a:r>
          </a:p>
        </p:txBody>
      </p:sp>
      <p:sp>
        <p:nvSpPr>
          <p:cNvPr id="59394" name="Прямоугольник 5"/>
          <p:cNvSpPr>
            <a:spLocks noChangeArrowheads="1"/>
          </p:cNvSpPr>
          <p:nvPr/>
        </p:nvSpPr>
        <p:spPr bwMode="auto">
          <a:xfrm>
            <a:off x="3444875" y="260350"/>
            <a:ext cx="549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400" i="0">
                <a:solidFill>
                  <a:srgbClr val="990000"/>
                </a:solidFill>
              </a:rPr>
              <a:t>ПРОДУКТОВАЯ ЛИНЕЙКА</a:t>
            </a:r>
            <a:r>
              <a:rPr lang="ru-RU" sz="2000" b="1" i="0">
                <a:solidFill>
                  <a:srgbClr val="990000"/>
                </a:solidFill>
              </a:rPr>
              <a:t> TENTORIUM-WELLNESS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68313" y="1412875"/>
            <a:ext cx="8675687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b="1" i="0">
                <a:solidFill>
                  <a:srgbClr val="990000"/>
                </a:solidFill>
                <a:latin typeface="CyrillicOld"/>
              </a:rPr>
              <a:t>«Юнис-Апи» </a:t>
            </a:r>
            <a:r>
              <a:rPr lang="ru-RU" sz="1600" i="0">
                <a:solidFill>
                  <a:srgbClr val="990000"/>
                </a:solidFill>
                <a:latin typeface="CyrillicOld"/>
              </a:rPr>
              <a:t>на полдник и второй физиологический перекус</a:t>
            </a:r>
            <a:endParaRPr lang="ru-RU" sz="2800" b="1" i="0">
              <a:solidFill>
                <a:srgbClr val="990000"/>
              </a:solidFill>
              <a:latin typeface="CyrillicOld"/>
            </a:endParaRPr>
          </a:p>
        </p:txBody>
      </p:sp>
      <p:pic>
        <p:nvPicPr>
          <p:cNvPr id="59397" name="Picture 11" descr="Unis-A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133600"/>
            <a:ext cx="2103437" cy="560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0" y="5084763"/>
            <a:ext cx="2555875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1600" b="1" i="0">
                <a:solidFill>
                  <a:schemeClr val="bg1"/>
                </a:solidFill>
                <a:latin typeface="CyrillicOld"/>
              </a:rPr>
              <a:t>Применение: </a:t>
            </a:r>
          </a:p>
        </p:txBody>
      </p:sp>
      <p:sp>
        <p:nvSpPr>
          <p:cNvPr id="59399" name="Rectangle 9"/>
          <p:cNvSpPr>
            <a:spLocks noChangeArrowheads="1"/>
          </p:cNvSpPr>
          <p:nvPr/>
        </p:nvSpPr>
        <p:spPr bwMode="auto">
          <a:xfrm>
            <a:off x="611188" y="5589588"/>
            <a:ext cx="85328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lvl="1"/>
            <a:r>
              <a:rPr lang="ru-RU" i="0" dirty="0">
                <a:solidFill>
                  <a:schemeClr val="bg1"/>
                </a:solidFill>
              </a:rPr>
              <a:t>В  полдник, в 16-00 </a:t>
            </a:r>
            <a:r>
              <a:rPr lang="ru-RU" i="0" dirty="0" smtClean="0">
                <a:solidFill>
                  <a:schemeClr val="bg1"/>
                </a:solidFill>
              </a:rPr>
              <a:t>дня съесть </a:t>
            </a:r>
            <a:r>
              <a:rPr lang="ru-RU" i="0" dirty="0">
                <a:solidFill>
                  <a:schemeClr val="bg1"/>
                </a:solidFill>
              </a:rPr>
              <a:t>1 чайную ложку с горкой (5 г = 20,135 ккал</a:t>
            </a:r>
            <a:r>
              <a:rPr lang="ru-RU" i="0" dirty="0" smtClean="0">
                <a:solidFill>
                  <a:schemeClr val="bg1"/>
                </a:solidFill>
              </a:rPr>
              <a:t>) и запить </a:t>
            </a:r>
            <a:r>
              <a:rPr lang="ru-RU" i="0" dirty="0">
                <a:solidFill>
                  <a:schemeClr val="bg1"/>
                </a:solidFill>
              </a:rPr>
              <a:t>1 стаканом питьевой воды.  Как 2-й физиологический перекус: за 30 минут до ужина съесть 1 чайную ложку с горкой (5 г = 20,135 ккал</a:t>
            </a:r>
            <a:r>
              <a:rPr lang="ru-RU" i="0" dirty="0" smtClean="0">
                <a:solidFill>
                  <a:schemeClr val="bg1"/>
                </a:solidFill>
              </a:rPr>
              <a:t>) и также запить </a:t>
            </a:r>
            <a:r>
              <a:rPr lang="ru-RU" i="0" dirty="0">
                <a:solidFill>
                  <a:schemeClr val="bg1"/>
                </a:solidFill>
              </a:rPr>
              <a:t>1 стаканом питьевой воды.  Одна банка рассчитана на 30 дней </a:t>
            </a:r>
            <a:endParaRPr lang="ru-RU" i="0" dirty="0" smtClean="0">
              <a:solidFill>
                <a:schemeClr val="bg1"/>
              </a:solidFill>
            </a:endParaRPr>
          </a:p>
          <a:p>
            <a:pPr lvl="1"/>
            <a:r>
              <a:rPr lang="ru-RU" i="0" dirty="0" smtClean="0">
                <a:solidFill>
                  <a:schemeClr val="bg1"/>
                </a:solidFill>
              </a:rPr>
              <a:t>(</a:t>
            </a:r>
            <a:r>
              <a:rPr lang="ru-RU" i="0" dirty="0">
                <a:solidFill>
                  <a:schemeClr val="bg1"/>
                </a:solidFill>
              </a:rPr>
              <a:t>30 полдников и 30 физиологических перекусов перед ужином). </a:t>
            </a:r>
            <a:r>
              <a:rPr lang="ru-RU" i="0" dirty="0" smtClean="0">
                <a:solidFill>
                  <a:schemeClr val="bg1"/>
                </a:solidFill>
                <a:latin typeface="Arial" pitchFamily="34" charset="0"/>
              </a:rPr>
              <a:t>Обязательное соблюдение питьевого режима (в течение дня выпивать 1,0-1,5  литра воды). </a:t>
            </a:r>
            <a:endParaRPr lang="ru-RU" i="0" dirty="0">
              <a:solidFill>
                <a:schemeClr val="bg1"/>
              </a:solidFill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643438" y="620688"/>
            <a:ext cx="4500562" cy="360362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1000" b="1" i="0" dirty="0" smtClean="0">
                <a:solidFill>
                  <a:schemeClr val="tx1"/>
                </a:solidFill>
              </a:rPr>
              <a:t>ЛИНИЯ </a:t>
            </a:r>
            <a:r>
              <a:rPr lang="ru-RU" sz="1000" b="1" i="0" dirty="0">
                <a:solidFill>
                  <a:schemeClr val="tx1"/>
                </a:solidFill>
              </a:rPr>
              <a:t>«ГРАЦИЯ-ФИТНЕС-РЕЛАКС» ДЛЯ СНИЖЕНИЯ ВЕСА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2700338" y="2060575"/>
            <a:ext cx="6443662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0">
                <a:solidFill>
                  <a:srgbClr val="990000"/>
                </a:solidFill>
              </a:rPr>
              <a:t>В составе: </a:t>
            </a:r>
            <a:r>
              <a:rPr lang="ru-RU" i="0">
                <a:solidFill>
                  <a:schemeClr val="bg1"/>
                </a:solidFill>
              </a:rPr>
              <a:t>молочная сыворотка, сухие сливки, хитозан.</a:t>
            </a:r>
            <a:r>
              <a:rPr lang="ru-RU" i="0">
                <a:solidFill>
                  <a:srgbClr val="990000"/>
                </a:solidFill>
              </a:rPr>
              <a:t> </a:t>
            </a:r>
            <a:endParaRPr lang="en-US" i="0">
              <a:solidFill>
                <a:srgbClr val="990000"/>
              </a:solidFill>
            </a:endParaRPr>
          </a:p>
          <a:p>
            <a:endParaRPr lang="ru-RU" i="0">
              <a:solidFill>
                <a:srgbClr val="990000"/>
              </a:solidFill>
            </a:endParaRPr>
          </a:p>
          <a:p>
            <a:r>
              <a:rPr lang="ru-RU" sz="1400" i="0">
                <a:solidFill>
                  <a:schemeClr val="bg1"/>
                </a:solidFill>
              </a:rPr>
              <a:t>Молочный концентрат для приготовления молочно-белковых коктейлей с хитозаном.  Прекрасный источник дополнительной энергии на основе высококачественного структурного белка для ночного метаболизма. </a:t>
            </a:r>
          </a:p>
          <a:p>
            <a:r>
              <a:rPr lang="ru-RU" sz="1400" i="0">
                <a:solidFill>
                  <a:schemeClr val="bg1"/>
                </a:solidFill>
              </a:rPr>
              <a:t>Коктейль с молочной сывороткой и хитозаном способствует улучшению состояния кожи, волос и ногтей. Входящий в состав хитозан подавляет выработку панкреатической липазы и, тем самым, препятствует усвоению жира поступающего с пищей.</a:t>
            </a:r>
            <a:r>
              <a:rPr lang="ru-RU" sz="1400" b="1"/>
              <a:t> </a:t>
            </a:r>
          </a:p>
          <a:p>
            <a:endParaRPr lang="ru-RU" sz="1400" i="0">
              <a:solidFill>
                <a:schemeClr val="bg1"/>
              </a:solidFill>
            </a:endParaRPr>
          </a:p>
          <a:p>
            <a:r>
              <a:rPr lang="ru-RU" b="1" i="0">
                <a:solidFill>
                  <a:schemeClr val="bg1"/>
                </a:solidFill>
              </a:rPr>
              <a:t>Энергетическая ценность</a:t>
            </a:r>
            <a:r>
              <a:rPr lang="en-US" b="1" i="0">
                <a:solidFill>
                  <a:schemeClr val="bg1"/>
                </a:solidFill>
              </a:rPr>
              <a:t>:</a:t>
            </a:r>
            <a:r>
              <a:rPr lang="ru-RU" i="0">
                <a:solidFill>
                  <a:schemeClr val="bg1"/>
                </a:solidFill>
              </a:rPr>
              <a:t> 405,6 ккал на 100 г. </a:t>
            </a:r>
            <a:endParaRPr lang="en-US" i="0">
              <a:solidFill>
                <a:schemeClr val="bg1"/>
              </a:solidFill>
            </a:endParaRPr>
          </a:p>
          <a:p>
            <a:r>
              <a:rPr lang="ru-RU" i="0">
                <a:solidFill>
                  <a:schemeClr val="bg1"/>
                </a:solidFill>
              </a:rPr>
              <a:t>В банке 200 г</a:t>
            </a:r>
            <a:r>
              <a:rPr lang="en-US" i="0">
                <a:solidFill>
                  <a:schemeClr val="bg1"/>
                </a:solidFill>
              </a:rPr>
              <a:t> -</a:t>
            </a:r>
            <a:r>
              <a:rPr lang="ru-RU" i="0">
                <a:solidFill>
                  <a:schemeClr val="bg1"/>
                </a:solidFill>
              </a:rPr>
              <a:t> 811,2 ккал. В 1 г</a:t>
            </a:r>
            <a:r>
              <a:rPr lang="en-US" i="0">
                <a:solidFill>
                  <a:schemeClr val="bg1"/>
                </a:solidFill>
              </a:rPr>
              <a:t>  - </a:t>
            </a:r>
            <a:r>
              <a:rPr lang="ru-RU" i="0">
                <a:solidFill>
                  <a:schemeClr val="bg1"/>
                </a:solidFill>
              </a:rPr>
              <a:t>4,056 ккал.</a:t>
            </a:r>
            <a:r>
              <a:rPr lang="ru-RU" b="1"/>
              <a:t> </a:t>
            </a:r>
          </a:p>
          <a:p>
            <a:endParaRPr lang="ru-RU" b="1" i="0">
              <a:solidFill>
                <a:schemeClr val="bg1"/>
              </a:solidFill>
            </a:endParaRPr>
          </a:p>
          <a:p>
            <a:r>
              <a:rPr lang="ru-RU" b="1" i="0">
                <a:solidFill>
                  <a:schemeClr val="bg1"/>
                </a:solidFill>
              </a:rPr>
              <a:t>Энергетическая ценность ужина</a:t>
            </a:r>
            <a:r>
              <a:rPr lang="en-US" b="1" i="0">
                <a:solidFill>
                  <a:schemeClr val="bg1"/>
                </a:solidFill>
              </a:rPr>
              <a:t>:</a:t>
            </a:r>
            <a:r>
              <a:rPr lang="ru-RU" i="0">
                <a:solidFill>
                  <a:schemeClr val="bg1"/>
                </a:solidFill>
              </a:rPr>
              <a:t> (6,667 г х 4,056 ккал) = 27,041 ккал.   </a:t>
            </a:r>
          </a:p>
        </p:txBody>
      </p:sp>
      <p:pic>
        <p:nvPicPr>
          <p:cNvPr id="60418" name="Picture 7" descr="Molochnii-kokteil-s-hitiz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989138"/>
            <a:ext cx="19050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Прямоугольник 5"/>
          <p:cNvSpPr>
            <a:spLocks noChangeArrowheads="1"/>
          </p:cNvSpPr>
          <p:nvPr/>
        </p:nvSpPr>
        <p:spPr bwMode="auto">
          <a:xfrm>
            <a:off x="3444875" y="260350"/>
            <a:ext cx="549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400" i="0">
                <a:solidFill>
                  <a:srgbClr val="990000"/>
                </a:solidFill>
              </a:rPr>
              <a:t>ПРОДУКТОВАЯ ЛИНЕЙКА</a:t>
            </a:r>
            <a:r>
              <a:rPr lang="ru-RU" sz="2000" b="1" i="0">
                <a:solidFill>
                  <a:srgbClr val="990000"/>
                </a:solidFill>
              </a:rPr>
              <a:t> TENTORIUM-WELLNESS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68313" y="1412875"/>
            <a:ext cx="8675687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b="1" i="0">
                <a:solidFill>
                  <a:srgbClr val="990000"/>
                </a:solidFill>
                <a:latin typeface="CyrillicOld"/>
              </a:rPr>
              <a:t>«Молочный коктейль с хитозаном» </a:t>
            </a:r>
            <a:r>
              <a:rPr lang="ru-RU" sz="1600" i="0">
                <a:solidFill>
                  <a:srgbClr val="990000"/>
                </a:solidFill>
                <a:latin typeface="CyrillicOld"/>
              </a:rPr>
              <a:t>на второй ужин</a:t>
            </a:r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0" y="5084763"/>
            <a:ext cx="2555875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1600" b="1" i="0">
                <a:solidFill>
                  <a:schemeClr val="bg1"/>
                </a:solidFill>
                <a:latin typeface="CyrillicOld"/>
              </a:rPr>
              <a:t>Применение: </a:t>
            </a:r>
          </a:p>
        </p:txBody>
      </p:sp>
      <p:sp>
        <p:nvSpPr>
          <p:cNvPr id="60423" name="Rectangle 9"/>
          <p:cNvSpPr>
            <a:spLocks noChangeArrowheads="1"/>
          </p:cNvSpPr>
          <p:nvPr/>
        </p:nvSpPr>
        <p:spPr bwMode="auto">
          <a:xfrm>
            <a:off x="827584" y="5661248"/>
            <a:ext cx="80648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lvl="1"/>
            <a:r>
              <a:rPr lang="ru-RU" i="0" dirty="0">
                <a:solidFill>
                  <a:schemeClr val="bg1"/>
                </a:solidFill>
              </a:rPr>
              <a:t>В качестве второго ужина, не позднее, чем за 2 часа до сна, взять </a:t>
            </a:r>
            <a:endParaRPr lang="ru-RU" i="0" dirty="0" smtClean="0">
              <a:solidFill>
                <a:schemeClr val="bg1"/>
              </a:solidFill>
            </a:endParaRPr>
          </a:p>
          <a:p>
            <a:pPr lvl="1"/>
            <a:r>
              <a:rPr lang="ru-RU" i="0" dirty="0" smtClean="0">
                <a:solidFill>
                  <a:schemeClr val="bg1"/>
                </a:solidFill>
              </a:rPr>
              <a:t>2 </a:t>
            </a:r>
            <a:r>
              <a:rPr lang="ru-RU" i="0" dirty="0">
                <a:solidFill>
                  <a:schemeClr val="bg1"/>
                </a:solidFill>
              </a:rPr>
              <a:t>чайной ложки без горки (6,667 г</a:t>
            </a:r>
            <a:r>
              <a:rPr lang="en-US" i="0" dirty="0">
                <a:solidFill>
                  <a:schemeClr val="bg1"/>
                </a:solidFill>
              </a:rPr>
              <a:t> </a:t>
            </a:r>
            <a:r>
              <a:rPr lang="ru-RU" i="0" dirty="0">
                <a:solidFill>
                  <a:schemeClr val="bg1"/>
                </a:solidFill>
              </a:rPr>
              <a:t>=</a:t>
            </a:r>
            <a:r>
              <a:rPr lang="en-US" i="0" dirty="0">
                <a:solidFill>
                  <a:schemeClr val="bg1"/>
                </a:solidFill>
              </a:rPr>
              <a:t> </a:t>
            </a:r>
            <a:r>
              <a:rPr lang="ru-RU" i="0" dirty="0">
                <a:solidFill>
                  <a:schemeClr val="bg1"/>
                </a:solidFill>
              </a:rPr>
              <a:t>27,041 ккал) и добавить в чай или кофе. </a:t>
            </a:r>
          </a:p>
          <a:p>
            <a:pPr lvl="1"/>
            <a:r>
              <a:rPr lang="ru-RU" i="0" dirty="0">
                <a:solidFill>
                  <a:schemeClr val="bg1"/>
                </a:solidFill>
              </a:rPr>
              <a:t>Одна банка рассчитана на 30 дней (30 вторых ужинов). </a:t>
            </a:r>
          </a:p>
          <a:p>
            <a:pPr lvl="1"/>
            <a:r>
              <a:rPr lang="ru-RU" i="0" dirty="0" smtClean="0">
                <a:solidFill>
                  <a:schemeClr val="bg1"/>
                </a:solidFill>
                <a:latin typeface="Arial" pitchFamily="34" charset="0"/>
              </a:rPr>
              <a:t>Обязательное соблюдение питьевого режима (в течение дня выпивать 1,0-1,5  литра воды).</a:t>
            </a:r>
            <a:endParaRPr lang="ru-RU" i="0" dirty="0">
              <a:solidFill>
                <a:schemeClr val="bg1"/>
              </a:solidFill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643438" y="620688"/>
            <a:ext cx="4500562" cy="360362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1000" b="1" i="0" dirty="0" smtClean="0">
                <a:solidFill>
                  <a:schemeClr val="tx1"/>
                </a:solidFill>
              </a:rPr>
              <a:t>ЛИНИЯ </a:t>
            </a:r>
            <a:r>
              <a:rPr lang="ru-RU" sz="1000" b="1" i="0" dirty="0">
                <a:solidFill>
                  <a:schemeClr val="tx1"/>
                </a:solidFill>
              </a:rPr>
              <a:t>«ГРАЦИЯ-ФИТНЕС-РЕЛАКС» ДЛЯ СНИЖЕНИЯ ВЕСА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9"/>
          <p:cNvSpPr>
            <a:spLocks noChangeArrowheads="1"/>
          </p:cNvSpPr>
          <p:nvPr/>
        </p:nvSpPr>
        <p:spPr bwMode="auto">
          <a:xfrm>
            <a:off x="2627313" y="2060575"/>
            <a:ext cx="6516687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b="1" i="0">
                <a:solidFill>
                  <a:srgbClr val="990000"/>
                </a:solidFill>
              </a:rPr>
              <a:t>В составе</a:t>
            </a:r>
            <a:r>
              <a:rPr lang="ru-RU" i="0">
                <a:solidFill>
                  <a:schemeClr val="bg1"/>
                </a:solidFill>
              </a:rPr>
              <a:t>: два основных природных компонента  – элеутерококк и мумиё, содержащих до 30-ти микроэлементов, аминокислот, витаминов, эфирных масел и смолоподобных веществ. </a:t>
            </a:r>
            <a:endParaRPr lang="en-US" i="0">
              <a:solidFill>
                <a:schemeClr val="bg1"/>
              </a:solidFill>
            </a:endParaRPr>
          </a:p>
          <a:p>
            <a:endParaRPr lang="en-US" i="0">
              <a:solidFill>
                <a:schemeClr val="bg1"/>
              </a:solidFill>
            </a:endParaRPr>
          </a:p>
          <a:p>
            <a:r>
              <a:rPr lang="ru-RU" sz="1400" i="0">
                <a:solidFill>
                  <a:schemeClr val="bg1"/>
                </a:solidFill>
              </a:rPr>
              <a:t>Мумиё способствует ускорению обмена веществ, обладает общеукрепляющими свойствами. Элеутерококк является природным адаптогеном – прекрасным средством, повышающим сопротивляемость организма к воздействию неблагоприятных факторов внешней среды и эффективно повышающий выносливость, физическую и</a:t>
            </a:r>
            <a:r>
              <a:rPr lang="en-US" sz="1400" i="0">
                <a:solidFill>
                  <a:schemeClr val="bg1"/>
                </a:solidFill>
                <a:latin typeface="Lucida Sans"/>
              </a:rPr>
              <a:t> </a:t>
            </a:r>
            <a:r>
              <a:rPr lang="ru-RU" sz="1400" i="0">
                <a:solidFill>
                  <a:schemeClr val="bg1"/>
                </a:solidFill>
              </a:rPr>
              <a:t>умственную</a:t>
            </a:r>
            <a:r>
              <a:rPr lang="en-US" sz="1400" i="0">
                <a:solidFill>
                  <a:schemeClr val="bg1"/>
                </a:solidFill>
                <a:latin typeface="Lucida Sans"/>
              </a:rPr>
              <a:t> </a:t>
            </a:r>
            <a:r>
              <a:rPr lang="ru-RU" sz="1400" i="0">
                <a:solidFill>
                  <a:schemeClr val="bg1"/>
                </a:solidFill>
              </a:rPr>
              <a:t>работоспособность. Укрепляет костно-суставную систему.</a:t>
            </a:r>
            <a:r>
              <a:rPr lang="ru-RU" sz="1400" b="1"/>
              <a:t> </a:t>
            </a:r>
          </a:p>
          <a:p>
            <a:endParaRPr lang="ru-RU" sz="1400" b="1"/>
          </a:p>
          <a:p>
            <a:r>
              <a:rPr lang="ru-RU" b="1" i="0">
                <a:solidFill>
                  <a:schemeClr val="bg1"/>
                </a:solidFill>
              </a:rPr>
              <a:t>Энергетическая ценность</a:t>
            </a:r>
            <a:r>
              <a:rPr lang="en-US" b="1" i="0">
                <a:solidFill>
                  <a:schemeClr val="bg1"/>
                </a:solidFill>
              </a:rPr>
              <a:t>:</a:t>
            </a:r>
            <a:r>
              <a:rPr lang="ru-RU" i="0">
                <a:solidFill>
                  <a:schemeClr val="bg1"/>
                </a:solidFill>
              </a:rPr>
              <a:t> 240 ккал на 100 мл. В 1 мл=2,4 ккал.</a:t>
            </a:r>
          </a:p>
          <a:p>
            <a:r>
              <a:rPr lang="ru-RU" b="1" i="0">
                <a:solidFill>
                  <a:schemeClr val="bg1"/>
                </a:solidFill>
              </a:rPr>
              <a:t>Общая энергетическая ценность напитка за завтраком и полдником</a:t>
            </a:r>
            <a:r>
              <a:rPr lang="en-US" i="0">
                <a:solidFill>
                  <a:schemeClr val="bg1"/>
                </a:solidFill>
              </a:rPr>
              <a:t>:</a:t>
            </a:r>
            <a:r>
              <a:rPr lang="ru-RU" i="0">
                <a:solidFill>
                  <a:schemeClr val="bg1"/>
                </a:solidFill>
              </a:rPr>
              <a:t> </a:t>
            </a:r>
            <a:r>
              <a:rPr lang="en-US" i="0">
                <a:solidFill>
                  <a:schemeClr val="bg1"/>
                </a:solidFill>
              </a:rPr>
              <a:t/>
            </a:r>
            <a:br>
              <a:rPr lang="en-US" i="0">
                <a:solidFill>
                  <a:schemeClr val="bg1"/>
                </a:solidFill>
              </a:rPr>
            </a:br>
            <a:r>
              <a:rPr lang="ru-RU" i="0">
                <a:solidFill>
                  <a:schemeClr val="bg1"/>
                </a:solidFill>
              </a:rPr>
              <a:t>(3,333 мл х 2,4 ккал) = 8,002 ккал. </a:t>
            </a:r>
          </a:p>
        </p:txBody>
      </p:sp>
      <p:sp>
        <p:nvSpPr>
          <p:cNvPr id="61442" name="Rectangle 11"/>
          <p:cNvSpPr>
            <a:spLocks noChangeArrowheads="1"/>
          </p:cNvSpPr>
          <p:nvPr/>
        </p:nvSpPr>
        <p:spPr bwMode="auto">
          <a:xfrm>
            <a:off x="539552" y="5661248"/>
            <a:ext cx="84261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marL="0" lvl="1"/>
            <a:r>
              <a:rPr lang="ru-RU" i="0" dirty="0">
                <a:solidFill>
                  <a:schemeClr val="bg1"/>
                </a:solidFill>
              </a:rPr>
              <a:t>Взять 1/3 чайной ложки (1,667 мл=4,001 ккал), добавить в не очень горячий чай или кофе, употреблять за завтраком и полдником (в 16-00 ч). </a:t>
            </a:r>
          </a:p>
          <a:p>
            <a:pPr marL="0" lvl="1"/>
            <a:r>
              <a:rPr lang="ru-RU" i="0" dirty="0">
                <a:solidFill>
                  <a:schemeClr val="bg1"/>
                </a:solidFill>
              </a:rPr>
              <a:t>Один флакон рассчитан на 30 дней (30 завтраков и 30 полдников</a:t>
            </a:r>
            <a:r>
              <a:rPr lang="ru-RU" i="0" dirty="0" smtClean="0">
                <a:solidFill>
                  <a:schemeClr val="bg1"/>
                </a:solidFill>
              </a:rPr>
              <a:t>).</a:t>
            </a:r>
          </a:p>
          <a:p>
            <a:pPr marL="0" lvl="1"/>
            <a:r>
              <a:rPr lang="ru-RU" i="0" dirty="0" smtClean="0">
                <a:solidFill>
                  <a:schemeClr val="bg1"/>
                </a:solidFill>
              </a:rPr>
              <a:t> </a:t>
            </a:r>
            <a:r>
              <a:rPr lang="ru-RU" i="0" dirty="0" smtClean="0">
                <a:solidFill>
                  <a:schemeClr val="bg1"/>
                </a:solidFill>
                <a:latin typeface="Arial" pitchFamily="34" charset="0"/>
              </a:rPr>
              <a:t>Обязательное соблюдение питьевого режима (в течение дня выпивать 1,0-1,5  литра воды). </a:t>
            </a:r>
            <a:endParaRPr lang="ru-RU" i="0" dirty="0">
              <a:solidFill>
                <a:schemeClr val="bg1"/>
              </a:solidFill>
            </a:endParaRPr>
          </a:p>
          <a:p>
            <a:pPr marL="0" lvl="1"/>
            <a:endParaRPr lang="ru-RU" i="0" dirty="0">
              <a:solidFill>
                <a:schemeClr val="bg1"/>
              </a:solidFill>
            </a:endParaRPr>
          </a:p>
        </p:txBody>
      </p:sp>
      <p:pic>
        <p:nvPicPr>
          <p:cNvPr id="61443" name="Picture 17" descr="Assil"/>
          <p:cNvPicPr>
            <a:picLocks noChangeAspect="1" noChangeArrowheads="1"/>
          </p:cNvPicPr>
          <p:nvPr/>
        </p:nvPicPr>
        <p:blipFill>
          <a:blip r:embed="rId2" cstate="print"/>
          <a:srcRect b="16557"/>
          <a:stretch>
            <a:fillRect/>
          </a:stretch>
        </p:blipFill>
        <p:spPr bwMode="auto">
          <a:xfrm>
            <a:off x="660400" y="1916113"/>
            <a:ext cx="149225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Прямоугольник 5"/>
          <p:cNvSpPr>
            <a:spLocks noChangeArrowheads="1"/>
          </p:cNvSpPr>
          <p:nvPr/>
        </p:nvSpPr>
        <p:spPr bwMode="auto">
          <a:xfrm>
            <a:off x="3444875" y="260350"/>
            <a:ext cx="549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400" i="0">
                <a:solidFill>
                  <a:srgbClr val="990000"/>
                </a:solidFill>
              </a:rPr>
              <a:t>ПРОДУКТОВАЯ ЛИНЕЙКА</a:t>
            </a:r>
            <a:r>
              <a:rPr lang="ru-RU" sz="2000" b="1" i="0">
                <a:solidFill>
                  <a:srgbClr val="990000"/>
                </a:solidFill>
              </a:rPr>
              <a:t> TENTORIUM-WELLNESS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68313" y="1412875"/>
            <a:ext cx="8675687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b="1" i="0">
                <a:solidFill>
                  <a:srgbClr val="990000"/>
                </a:solidFill>
                <a:latin typeface="CyrillicOld"/>
              </a:rPr>
              <a:t>«Ассиль-концентрат» </a:t>
            </a:r>
            <a:r>
              <a:rPr lang="ru-RU" sz="1600" i="0">
                <a:solidFill>
                  <a:srgbClr val="990000"/>
                </a:solidFill>
                <a:latin typeface="CyrillicOld"/>
              </a:rPr>
              <a:t>на завтрак и полдник</a:t>
            </a:r>
            <a:r>
              <a:rPr lang="ru-RU" sz="1600">
                <a:latin typeface="CyrillicOld"/>
              </a:rPr>
              <a:t>   </a:t>
            </a:r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0" y="5084763"/>
            <a:ext cx="2555875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1600" b="1" i="0">
                <a:solidFill>
                  <a:schemeClr val="bg1"/>
                </a:solidFill>
                <a:latin typeface="CyrillicOld"/>
              </a:rPr>
              <a:t>Применение: 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643438" y="620688"/>
            <a:ext cx="4500562" cy="360362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1000" b="1" i="0" dirty="0" smtClean="0">
                <a:solidFill>
                  <a:schemeClr val="tx1"/>
                </a:solidFill>
              </a:rPr>
              <a:t>ЛИНИЯ </a:t>
            </a:r>
            <a:r>
              <a:rPr lang="ru-RU" sz="1000" b="1" i="0" dirty="0">
                <a:solidFill>
                  <a:schemeClr val="tx1"/>
                </a:solidFill>
              </a:rPr>
              <a:t>«ГРАЦИЯ-ФИТНЕС-РЕЛАКС» ДЛЯ СНИЖЕНИЯ ВЕСА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8" descr="Apihit"/>
          <p:cNvPicPr>
            <a:picLocks noChangeAspect="1" noChangeArrowheads="1"/>
          </p:cNvPicPr>
          <p:nvPr/>
        </p:nvPicPr>
        <p:blipFill>
          <a:blip r:embed="rId2" cstate="print"/>
          <a:srcRect b="41380"/>
          <a:stretch>
            <a:fillRect/>
          </a:stretch>
        </p:blipFill>
        <p:spPr bwMode="auto">
          <a:xfrm>
            <a:off x="1187450" y="2781300"/>
            <a:ext cx="6889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Rectangle 10"/>
          <p:cNvSpPr>
            <a:spLocks noChangeArrowheads="1"/>
          </p:cNvSpPr>
          <p:nvPr/>
        </p:nvSpPr>
        <p:spPr bwMode="auto">
          <a:xfrm>
            <a:off x="2627313" y="2060575"/>
            <a:ext cx="6265862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i="0">
                <a:solidFill>
                  <a:srgbClr val="990000"/>
                </a:solidFill>
              </a:rPr>
              <a:t>В составе: </a:t>
            </a:r>
            <a:r>
              <a:rPr lang="ru-RU" i="0">
                <a:solidFill>
                  <a:schemeClr val="bg1"/>
                </a:solidFill>
              </a:rPr>
              <a:t>низкомолекулярный хитозан и CO</a:t>
            </a:r>
            <a:r>
              <a:rPr lang="ru-RU" i="0" baseline="-25000">
                <a:solidFill>
                  <a:schemeClr val="bg1"/>
                </a:solidFill>
              </a:rPr>
              <a:t>2</a:t>
            </a:r>
            <a:r>
              <a:rPr lang="ru-RU" i="0">
                <a:solidFill>
                  <a:schemeClr val="bg1"/>
                </a:solidFill>
              </a:rPr>
              <a:t>–экстракт хвойной лапки пихты сибирской. </a:t>
            </a:r>
          </a:p>
          <a:p>
            <a:endParaRPr lang="ru-RU" i="0">
              <a:solidFill>
                <a:schemeClr val="bg1"/>
              </a:solidFill>
            </a:endParaRPr>
          </a:p>
          <a:p>
            <a:r>
              <a:rPr lang="ru-RU" sz="1400" i="0">
                <a:solidFill>
                  <a:schemeClr val="bg1"/>
                </a:solidFill>
              </a:rPr>
              <a:t>Уникальное влияние CO</a:t>
            </a:r>
            <a:r>
              <a:rPr lang="ru-RU" sz="1400" i="0" baseline="-25000">
                <a:solidFill>
                  <a:schemeClr val="bg1"/>
                </a:solidFill>
              </a:rPr>
              <a:t>2</a:t>
            </a:r>
            <a:r>
              <a:rPr lang="ru-RU" sz="1400" i="0">
                <a:solidFill>
                  <a:schemeClr val="bg1"/>
                </a:solidFill>
              </a:rPr>
              <a:t>-экстракта хвойной лапки пихты сибирской заряжает организм поистине сибирским здоровьем и энергией, а входящий хитозан не только подавляет выработку панкреатической липазы, препятствуя усвоению жира поступающего с пищей, не только прекрасно выводит из организма вредные вещества, напрямую связанные с сжиганием жира, но также снижает уровень молочной кислоты в мышцах, уменьшая мышечную усталость и боль при физической нагрузке, повышая, тем самым, физическую и умственную работоспособность.</a:t>
            </a:r>
            <a:r>
              <a:rPr lang="ru-RU" sz="1400" b="1"/>
              <a:t> </a:t>
            </a:r>
          </a:p>
          <a:p>
            <a:endParaRPr lang="ru-RU" sz="1400" i="0">
              <a:solidFill>
                <a:schemeClr val="bg1"/>
              </a:solidFill>
            </a:endParaRPr>
          </a:p>
          <a:p>
            <a:r>
              <a:rPr lang="ru-RU" i="0">
                <a:solidFill>
                  <a:schemeClr val="bg1"/>
                </a:solidFill>
              </a:rPr>
              <a:t>Апихит (15 мл) – маслянистый раствор без значимой энергетической ценности.</a:t>
            </a:r>
          </a:p>
        </p:txBody>
      </p:sp>
      <p:sp>
        <p:nvSpPr>
          <p:cNvPr id="62467" name="Rectangle 12"/>
          <p:cNvSpPr>
            <a:spLocks noChangeArrowheads="1"/>
          </p:cNvSpPr>
          <p:nvPr/>
        </p:nvSpPr>
        <p:spPr bwMode="auto">
          <a:xfrm>
            <a:off x="971600" y="5661248"/>
            <a:ext cx="8172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ru-RU" i="0" dirty="0">
                <a:solidFill>
                  <a:schemeClr val="bg1"/>
                </a:solidFill>
              </a:rPr>
              <a:t>Использовать по 5 капель перед первым перекусом за 30 минут до обеда и перед вторым перекусом за 30 минут до ужина. </a:t>
            </a:r>
          </a:p>
          <a:p>
            <a:pPr marL="0" lvl="1"/>
            <a:r>
              <a:rPr lang="ru-RU" i="0" dirty="0">
                <a:solidFill>
                  <a:schemeClr val="bg1"/>
                </a:solidFill>
              </a:rPr>
              <a:t>Один флакон рассчитан на 30 дней (30 обедов и 30 ужинов). </a:t>
            </a:r>
            <a:r>
              <a:rPr lang="ru-RU" i="0" dirty="0" smtClean="0">
                <a:solidFill>
                  <a:schemeClr val="bg1"/>
                </a:solidFill>
                <a:latin typeface="Arial" pitchFamily="34" charset="0"/>
              </a:rPr>
              <a:t>Обязательное соблюдение питьевого режима (в течение дня выпивать 1,0-1,5  литра воды). </a:t>
            </a:r>
            <a:endParaRPr lang="ru-RU" i="0" dirty="0">
              <a:solidFill>
                <a:schemeClr val="bg1"/>
              </a:solidFill>
            </a:endParaRPr>
          </a:p>
          <a:p>
            <a:pPr marL="0" lvl="1"/>
            <a:endParaRPr lang="ru-RU" i="0" dirty="0">
              <a:solidFill>
                <a:schemeClr val="bg1"/>
              </a:solidFill>
            </a:endParaRPr>
          </a:p>
        </p:txBody>
      </p:sp>
      <p:sp>
        <p:nvSpPr>
          <p:cNvPr id="62468" name="Прямоугольник 5"/>
          <p:cNvSpPr>
            <a:spLocks noChangeArrowheads="1"/>
          </p:cNvSpPr>
          <p:nvPr/>
        </p:nvSpPr>
        <p:spPr bwMode="auto">
          <a:xfrm>
            <a:off x="3444875" y="260350"/>
            <a:ext cx="549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400" i="0">
                <a:solidFill>
                  <a:srgbClr val="990000"/>
                </a:solidFill>
              </a:rPr>
              <a:t>ПРОДУКТОВАЯ ЛИНЕЙКА</a:t>
            </a:r>
            <a:r>
              <a:rPr lang="ru-RU" sz="2000" b="1" i="0">
                <a:solidFill>
                  <a:srgbClr val="990000"/>
                </a:solidFill>
              </a:rPr>
              <a:t> TENTORIUM-WELLNESS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68313" y="1412875"/>
            <a:ext cx="8675687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b="1" i="0" dirty="0">
                <a:solidFill>
                  <a:srgbClr val="990000"/>
                </a:solidFill>
                <a:latin typeface="CyrillicOld"/>
              </a:rPr>
              <a:t>«</a:t>
            </a:r>
            <a:r>
              <a:rPr lang="ru-RU" sz="2800" b="1" i="0" dirty="0" err="1">
                <a:solidFill>
                  <a:srgbClr val="990000"/>
                </a:solidFill>
                <a:latin typeface="CyrillicOld"/>
              </a:rPr>
              <a:t>Апи-хит</a:t>
            </a:r>
            <a:r>
              <a:rPr lang="ru-RU" sz="2800" b="1" i="0" dirty="0">
                <a:solidFill>
                  <a:srgbClr val="990000"/>
                </a:solidFill>
                <a:latin typeface="CyrillicOld"/>
              </a:rPr>
              <a:t>» </a:t>
            </a:r>
            <a:r>
              <a:rPr lang="ru-RU" sz="1600" i="0" dirty="0">
                <a:solidFill>
                  <a:srgbClr val="990000"/>
                </a:solidFill>
                <a:latin typeface="CyrillicOld"/>
              </a:rPr>
              <a:t>перед </a:t>
            </a:r>
            <a:r>
              <a:rPr lang="ru-RU" sz="1600" i="0" dirty="0" smtClean="0">
                <a:solidFill>
                  <a:srgbClr val="990000"/>
                </a:solidFill>
                <a:latin typeface="CyrillicOld"/>
              </a:rPr>
              <a:t>обедом </a:t>
            </a:r>
            <a:r>
              <a:rPr lang="ru-RU" sz="1600" i="0" dirty="0">
                <a:solidFill>
                  <a:srgbClr val="990000"/>
                </a:solidFill>
                <a:latin typeface="CyrillicOld"/>
              </a:rPr>
              <a:t>и основным ужином</a:t>
            </a:r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0" y="5084763"/>
            <a:ext cx="2555875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1600" b="1" i="0">
                <a:solidFill>
                  <a:schemeClr val="bg1"/>
                </a:solidFill>
                <a:latin typeface="CyrillicOld"/>
              </a:rPr>
              <a:t>Применение: 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643438" y="620688"/>
            <a:ext cx="4500562" cy="360362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1000" b="1" i="0" dirty="0" smtClean="0">
                <a:solidFill>
                  <a:schemeClr val="tx1"/>
                </a:solidFill>
              </a:rPr>
              <a:t>ЛИНИЯ </a:t>
            </a:r>
            <a:r>
              <a:rPr lang="ru-RU" sz="1000" b="1" i="0" dirty="0">
                <a:solidFill>
                  <a:schemeClr val="tx1"/>
                </a:solidFill>
              </a:rPr>
              <a:t>«ГРАЦИЯ-ФИТНЕС-РЕЛАКС» ДЛЯ СНИЖЕНИЯ ВЕСА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7"/>
          <p:cNvSpPr>
            <a:spLocks noChangeArrowheads="1"/>
          </p:cNvSpPr>
          <p:nvPr/>
        </p:nvSpPr>
        <p:spPr bwMode="auto">
          <a:xfrm>
            <a:off x="1187450" y="2708275"/>
            <a:ext cx="76342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0">
                <a:solidFill>
                  <a:schemeClr val="bg1"/>
                </a:solidFill>
              </a:rPr>
              <a:t>…любой человек, пытающийся снизить массу тела и интересующийся информацией по этой проблеме, неминуемо сталкивается с огромным потоком рекламы, обещающей самые настоящие чудеса. </a:t>
            </a:r>
          </a:p>
          <a:p>
            <a:endParaRPr lang="ru-RU" sz="2400" i="0">
              <a:solidFill>
                <a:schemeClr val="bg1"/>
              </a:solidFill>
            </a:endParaRPr>
          </a:p>
          <a:p>
            <a:r>
              <a:rPr lang="ru-RU" sz="2400" i="0">
                <a:solidFill>
                  <a:schemeClr val="bg1"/>
                </a:solidFill>
              </a:rPr>
              <a:t>В этом потоке очень трудно разобраться даже специалисту, а человек, не имеющий медицинского образования, в этом потоке гарантированно утонет... </a:t>
            </a:r>
          </a:p>
        </p:txBody>
      </p:sp>
      <p:sp>
        <p:nvSpPr>
          <p:cNvPr id="18434" name="Прямоугольник 5"/>
          <p:cNvSpPr>
            <a:spLocks noChangeArrowheads="1"/>
          </p:cNvSpPr>
          <p:nvPr/>
        </p:nvSpPr>
        <p:spPr bwMode="auto">
          <a:xfrm>
            <a:off x="4572000" y="404813"/>
            <a:ext cx="429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>
                <a:solidFill>
                  <a:srgbClr val="990000"/>
                </a:solidFill>
              </a:rPr>
              <a:t>ПРОЕКТ TENTORIUM-WELLNESS</a:t>
            </a:r>
          </a:p>
        </p:txBody>
      </p:sp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468313" y="1412875"/>
            <a:ext cx="8675687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i="0">
                <a:solidFill>
                  <a:srgbClr val="990000"/>
                </a:solidFill>
                <a:latin typeface="CyrillicOld"/>
              </a:rPr>
              <a:t>ПРИ ЭТОМ </a:t>
            </a:r>
            <a:r>
              <a:rPr lang="ru-RU" sz="2800" b="1" i="0">
                <a:solidFill>
                  <a:srgbClr val="990000"/>
                </a:solidFill>
                <a:latin typeface="CyrillicOld"/>
              </a:rPr>
              <a:t>ГЛАВНАЯ ПРОБЛЕМА</a:t>
            </a:r>
            <a:endParaRPr lang="ru-RU" sz="2800" i="0">
              <a:solidFill>
                <a:srgbClr val="990000"/>
              </a:solidFill>
              <a:latin typeface="CyrillicOld"/>
            </a:endParaRPr>
          </a:p>
          <a:p>
            <a:pPr>
              <a:defRPr/>
            </a:pPr>
            <a:r>
              <a:rPr lang="ru-RU" sz="2800" i="0">
                <a:solidFill>
                  <a:srgbClr val="990000"/>
                </a:solidFill>
                <a:latin typeface="CyrillicOld"/>
              </a:rPr>
              <a:t>ЗАКЛЮЧЕНА В ТОМ, ЧТО: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1" descr="Tentorium krem"/>
          <p:cNvPicPr>
            <a:picLocks noChangeAspect="1" noChangeArrowheads="1"/>
          </p:cNvPicPr>
          <p:nvPr/>
        </p:nvPicPr>
        <p:blipFill>
          <a:blip r:embed="rId2" cstate="print"/>
          <a:srcRect b="24594"/>
          <a:stretch>
            <a:fillRect/>
          </a:stretch>
        </p:blipFill>
        <p:spPr bwMode="auto">
          <a:xfrm>
            <a:off x="387350" y="3070225"/>
            <a:ext cx="21685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Rectangle 12"/>
          <p:cNvSpPr>
            <a:spLocks noChangeArrowheads="1"/>
          </p:cNvSpPr>
          <p:nvPr/>
        </p:nvSpPr>
        <p:spPr bwMode="auto">
          <a:xfrm>
            <a:off x="2771775" y="2071688"/>
            <a:ext cx="6372225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i="0" dirty="0">
                <a:solidFill>
                  <a:srgbClr val="990000"/>
                </a:solidFill>
              </a:rPr>
              <a:t>В составе: </a:t>
            </a:r>
            <a:r>
              <a:rPr lang="ru-RU" i="0" dirty="0">
                <a:solidFill>
                  <a:schemeClr val="bg1"/>
                </a:solidFill>
              </a:rPr>
              <a:t>яд пчелиный, воск пчелиный, экстракт прополиса, экстракт хрена.</a:t>
            </a:r>
            <a:endParaRPr lang="en-US" i="0" dirty="0">
              <a:solidFill>
                <a:schemeClr val="bg1"/>
              </a:solidFill>
            </a:endParaRPr>
          </a:p>
          <a:p>
            <a:endParaRPr lang="ru-RU" i="0" dirty="0">
              <a:solidFill>
                <a:schemeClr val="bg1"/>
              </a:solidFill>
            </a:endParaRPr>
          </a:p>
          <a:p>
            <a:r>
              <a:rPr lang="ru-RU" sz="1400" i="0" dirty="0">
                <a:solidFill>
                  <a:schemeClr val="bg1"/>
                </a:solidFill>
              </a:rPr>
              <a:t>Улучшает местное кровообращение и общий обмен веществ, обладает противовоспалительными и болеутоляющими свойствами, оказывает расслабляющее, согревающее и успокаивающее действие. Эффективно снимает боль, уменьшает отеки, рассасывает гематомы, восстанавливает кровообращение в мышцах после интенсивных физических нагрузок, </a:t>
            </a:r>
            <a:endParaRPr lang="ru-RU" sz="1400" i="0" dirty="0" smtClean="0">
              <a:solidFill>
                <a:schemeClr val="bg1"/>
              </a:solidFill>
            </a:endParaRPr>
          </a:p>
          <a:p>
            <a:r>
              <a:rPr lang="ru-RU" sz="1400" i="0" dirty="0" smtClean="0">
                <a:solidFill>
                  <a:schemeClr val="bg1"/>
                </a:solidFill>
              </a:rPr>
              <a:t>а </a:t>
            </a:r>
            <a:r>
              <a:rPr lang="ru-RU" sz="1400" i="0" dirty="0">
                <a:solidFill>
                  <a:schemeClr val="bg1"/>
                </a:solidFill>
              </a:rPr>
              <a:t>также накопившееся за день мышечное и суставное</a:t>
            </a:r>
            <a:r>
              <a:rPr lang="en-US" sz="1400" i="0" dirty="0">
                <a:solidFill>
                  <a:schemeClr val="bg1"/>
                </a:solidFill>
              </a:rPr>
              <a:t> </a:t>
            </a:r>
            <a:r>
              <a:rPr lang="ru-RU" sz="1400" i="0" dirty="0">
                <a:solidFill>
                  <a:schemeClr val="bg1"/>
                </a:solidFill>
              </a:rPr>
              <a:t>напряжение. </a:t>
            </a:r>
            <a:endParaRPr lang="en-US" sz="1400" i="0" dirty="0">
              <a:solidFill>
                <a:schemeClr val="bg1"/>
              </a:solidFill>
            </a:endParaRPr>
          </a:p>
          <a:p>
            <a:r>
              <a:rPr lang="ru-RU" sz="1400" i="0" dirty="0">
                <a:solidFill>
                  <a:schemeClr val="bg1"/>
                </a:solidFill>
              </a:rPr>
              <a:t>Как </a:t>
            </a:r>
            <a:r>
              <a:rPr lang="ru-RU" sz="1400" i="0" dirty="0" err="1">
                <a:solidFill>
                  <a:schemeClr val="bg1"/>
                </a:solidFill>
              </a:rPr>
              <a:t>антистрессовое</a:t>
            </a:r>
            <a:r>
              <a:rPr lang="ru-RU" sz="1400" i="0" dirty="0">
                <a:solidFill>
                  <a:schemeClr val="bg1"/>
                </a:solidFill>
              </a:rPr>
              <a:t> и натуральное</a:t>
            </a:r>
            <a:r>
              <a:rPr lang="en-US" sz="1400" i="0" dirty="0">
                <a:solidFill>
                  <a:schemeClr val="bg1"/>
                </a:solidFill>
              </a:rPr>
              <a:t> </a:t>
            </a:r>
            <a:r>
              <a:rPr lang="ru-RU" sz="1400" i="0" dirty="0">
                <a:solidFill>
                  <a:schemeClr val="bg1"/>
                </a:solidFill>
              </a:rPr>
              <a:t>обезболивающее средство, мягко </a:t>
            </a:r>
            <a:r>
              <a:rPr lang="ru-RU" sz="1400" i="0" dirty="0" err="1">
                <a:solidFill>
                  <a:schemeClr val="bg1"/>
                </a:solidFill>
              </a:rPr>
              <a:t>релаксирует</a:t>
            </a:r>
            <a:r>
              <a:rPr lang="en-US" sz="1400" i="0" dirty="0">
                <a:solidFill>
                  <a:schemeClr val="bg1"/>
                </a:solidFill>
              </a:rPr>
              <a:t> </a:t>
            </a:r>
            <a:r>
              <a:rPr lang="ru-RU" sz="1400" i="0" dirty="0" err="1">
                <a:solidFill>
                  <a:schemeClr val="bg1"/>
                </a:solidFill>
              </a:rPr>
              <a:t>психоэмоциональную</a:t>
            </a:r>
            <a:r>
              <a:rPr lang="ru-RU" sz="1400" i="0" dirty="0">
                <a:solidFill>
                  <a:schemeClr val="bg1"/>
                </a:solidFill>
              </a:rPr>
              <a:t> сферу, приводя организм</a:t>
            </a:r>
            <a:r>
              <a:rPr lang="en-US" sz="1400" i="0" dirty="0">
                <a:solidFill>
                  <a:schemeClr val="bg1"/>
                </a:solidFill>
              </a:rPr>
              <a:t> </a:t>
            </a:r>
            <a:r>
              <a:rPr lang="ru-RU" sz="1400" i="0" dirty="0">
                <a:solidFill>
                  <a:schemeClr val="bg1"/>
                </a:solidFill>
              </a:rPr>
              <a:t>к гармонии и балансу. Нормализует работу гипофиза и симпатоадреналовой системы. Способствует выработке </a:t>
            </a:r>
            <a:r>
              <a:rPr lang="ru-RU" sz="1400" i="0" dirty="0" err="1">
                <a:solidFill>
                  <a:schemeClr val="bg1"/>
                </a:solidFill>
              </a:rPr>
              <a:t>эндорфина</a:t>
            </a:r>
            <a:r>
              <a:rPr lang="ru-RU" sz="1400" i="0" dirty="0">
                <a:solidFill>
                  <a:schemeClr val="bg1"/>
                </a:solidFill>
              </a:rPr>
              <a:t> – гормона удовольствия.</a:t>
            </a:r>
          </a:p>
        </p:txBody>
      </p:sp>
      <p:sp>
        <p:nvSpPr>
          <p:cNvPr id="63491" name="Rectangle 16"/>
          <p:cNvSpPr>
            <a:spLocks noChangeArrowheads="1"/>
          </p:cNvSpPr>
          <p:nvPr/>
        </p:nvSpPr>
        <p:spPr bwMode="auto">
          <a:xfrm>
            <a:off x="1115616" y="5661248"/>
            <a:ext cx="80283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ru-RU" i="0" dirty="0">
                <a:solidFill>
                  <a:schemeClr val="bg1"/>
                </a:solidFill>
              </a:rPr>
              <a:t>Рекомендуется для</a:t>
            </a:r>
            <a:r>
              <a:rPr lang="en-US" i="0" dirty="0">
                <a:solidFill>
                  <a:schemeClr val="bg1"/>
                </a:solidFill>
              </a:rPr>
              <a:t> </a:t>
            </a:r>
            <a:r>
              <a:rPr lang="ru-RU" i="0" dirty="0">
                <a:solidFill>
                  <a:schemeClr val="bg1"/>
                </a:solidFill>
              </a:rPr>
              <a:t>ежедневного втирания в болезненные участки рук, ног, поясницы, </a:t>
            </a:r>
            <a:r>
              <a:rPr lang="ru-RU" i="0" dirty="0" err="1">
                <a:solidFill>
                  <a:schemeClr val="bg1"/>
                </a:solidFill>
              </a:rPr>
              <a:t>надплечий</a:t>
            </a:r>
            <a:r>
              <a:rPr lang="ru-RU" i="0" dirty="0">
                <a:solidFill>
                  <a:schemeClr val="bg1"/>
                </a:solidFill>
              </a:rPr>
              <a:t> и шеи, а также для разогрева и расслабления мышц перед и</a:t>
            </a:r>
            <a:r>
              <a:rPr lang="en-US" i="0" dirty="0">
                <a:solidFill>
                  <a:schemeClr val="bg1"/>
                </a:solidFill>
              </a:rPr>
              <a:t> </a:t>
            </a:r>
            <a:r>
              <a:rPr lang="ru-RU" i="0" dirty="0">
                <a:solidFill>
                  <a:schemeClr val="bg1"/>
                </a:solidFill>
              </a:rPr>
              <a:t>после физических упражнений и массажа спины. Для эффекта «</a:t>
            </a:r>
            <a:r>
              <a:rPr lang="ru-RU" i="0" dirty="0" err="1">
                <a:solidFill>
                  <a:schemeClr val="bg1"/>
                </a:solidFill>
              </a:rPr>
              <a:t>антистресс</a:t>
            </a:r>
            <a:r>
              <a:rPr lang="ru-RU" i="0" dirty="0">
                <a:solidFill>
                  <a:schemeClr val="bg1"/>
                </a:solidFill>
              </a:rPr>
              <a:t>» - втирать в массажные точки головы. </a:t>
            </a:r>
          </a:p>
          <a:p>
            <a:r>
              <a:rPr lang="ru-RU" i="0" dirty="0">
                <a:solidFill>
                  <a:schemeClr val="bg1"/>
                </a:solidFill>
              </a:rPr>
              <a:t>Одна банка </a:t>
            </a:r>
            <a:r>
              <a:rPr lang="ru-RU" i="0" dirty="0" smtClean="0">
                <a:solidFill>
                  <a:schemeClr val="bg1"/>
                </a:solidFill>
              </a:rPr>
              <a:t>45 </a:t>
            </a:r>
            <a:r>
              <a:rPr lang="ru-RU" i="0" dirty="0">
                <a:solidFill>
                  <a:schemeClr val="bg1"/>
                </a:solidFill>
              </a:rPr>
              <a:t>г рассчитана на 30-дневный курс</a:t>
            </a:r>
            <a:r>
              <a:rPr lang="ru-RU" i="0" dirty="0" smtClean="0">
                <a:solidFill>
                  <a:schemeClr val="bg1"/>
                </a:solidFill>
              </a:rPr>
              <a:t>.</a:t>
            </a:r>
            <a:endParaRPr lang="ru-RU" i="0" dirty="0">
              <a:solidFill>
                <a:schemeClr val="bg1"/>
              </a:solidFill>
            </a:endParaRPr>
          </a:p>
        </p:txBody>
      </p:sp>
      <p:sp>
        <p:nvSpPr>
          <p:cNvPr id="63492" name="Прямоугольник 5"/>
          <p:cNvSpPr>
            <a:spLocks noChangeArrowheads="1"/>
          </p:cNvSpPr>
          <p:nvPr/>
        </p:nvSpPr>
        <p:spPr bwMode="auto">
          <a:xfrm>
            <a:off x="3444875" y="260350"/>
            <a:ext cx="549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400" i="0">
                <a:solidFill>
                  <a:srgbClr val="990000"/>
                </a:solidFill>
              </a:rPr>
              <a:t>ПРОДУКТОВАЯ ЛИНЕЙКА</a:t>
            </a:r>
            <a:r>
              <a:rPr lang="ru-RU" sz="2000" b="1" i="0">
                <a:solidFill>
                  <a:srgbClr val="990000"/>
                </a:solidFill>
              </a:rPr>
              <a:t> TENTORIUM-WELLNESS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68313" y="1412875"/>
            <a:ext cx="8675687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1600" b="1" i="0">
                <a:solidFill>
                  <a:srgbClr val="990000"/>
                </a:solidFill>
                <a:latin typeface="CyrillicOld"/>
              </a:rPr>
              <a:t>Массажный крем</a:t>
            </a:r>
            <a:r>
              <a:rPr lang="ru-RU" sz="2800" b="1" i="0">
                <a:solidFill>
                  <a:srgbClr val="990000"/>
                </a:solidFill>
                <a:latin typeface="CyrillicOld"/>
              </a:rPr>
              <a:t> «Тенториум» </a:t>
            </a:r>
            <a:r>
              <a:rPr lang="ru-RU" sz="1600" i="0">
                <a:solidFill>
                  <a:srgbClr val="990000"/>
                </a:solidFill>
                <a:latin typeface="CyrillicOld"/>
              </a:rPr>
              <a:t>в качестве антистресса и релакса</a:t>
            </a:r>
            <a:endParaRPr lang="ru-RU" sz="2800" b="1" i="0">
              <a:solidFill>
                <a:srgbClr val="990000"/>
              </a:solidFill>
              <a:latin typeface="CyrillicOld"/>
            </a:endParaRPr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0" y="5084763"/>
            <a:ext cx="2555875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1600" b="1" i="0">
                <a:solidFill>
                  <a:schemeClr val="bg1"/>
                </a:solidFill>
                <a:latin typeface="CyrillicOld"/>
              </a:rPr>
              <a:t>Применение: 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643438" y="620688"/>
            <a:ext cx="4500562" cy="360362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1000" b="1" i="0" dirty="0" smtClean="0">
                <a:solidFill>
                  <a:schemeClr val="tx1"/>
                </a:solidFill>
              </a:rPr>
              <a:t>ЛИНИЯ </a:t>
            </a:r>
            <a:r>
              <a:rPr lang="ru-RU" sz="1000" b="1" i="0" dirty="0">
                <a:solidFill>
                  <a:schemeClr val="tx1"/>
                </a:solidFill>
              </a:rPr>
              <a:t>«ГРАЦИЯ-ФИТНЕС-РЕЛАКС» ДЛЯ СНИЖЕНИЯ ВЕСА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323850" y="1557338"/>
            <a:ext cx="8820150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000" b="1" i="0">
                <a:solidFill>
                  <a:schemeClr val="bg1"/>
                </a:solidFill>
                <a:latin typeface="CyrillicOld"/>
              </a:rPr>
              <a:t> Специальный набор для снижения и контроля веса</a:t>
            </a:r>
            <a:r>
              <a:rPr lang="ru-RU" sz="2000" i="0">
                <a:solidFill>
                  <a:srgbClr val="990000"/>
                </a:solidFill>
                <a:latin typeface="CyrillicOld"/>
              </a:rPr>
              <a:t>  </a:t>
            </a:r>
            <a:endParaRPr lang="en-US" sz="2000" i="0">
              <a:solidFill>
                <a:srgbClr val="990000"/>
              </a:solidFill>
              <a:latin typeface="CyrillicOld"/>
            </a:endParaRPr>
          </a:p>
          <a:p>
            <a:pPr>
              <a:defRPr/>
            </a:pPr>
            <a:r>
              <a:rPr lang="ru-RU" sz="2000" b="1" i="0">
                <a:solidFill>
                  <a:srgbClr val="990000"/>
                </a:solidFill>
                <a:latin typeface="CyrillicOld"/>
              </a:rPr>
              <a:t> TENTORIUM-WELLNESS «ГРАЦИЯ-ФИТНЕС-РЕЛАКС»</a:t>
            </a:r>
            <a:endParaRPr lang="ru-RU" sz="2000" b="1">
              <a:latin typeface="CyrillicOld"/>
            </a:endParaRPr>
          </a:p>
        </p:txBody>
      </p:sp>
      <p:pic>
        <p:nvPicPr>
          <p:cNvPr id="64514" name="Picture 5" descr="C:\Users\USER\Documents\БИЗНЕС-2012\ПЕРМЬ-2012\imagesCA6R1H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140968"/>
            <a:ext cx="2878138" cy="1974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4515" name="Прямоугольник 5"/>
          <p:cNvSpPr>
            <a:spLocks noChangeArrowheads="1"/>
          </p:cNvSpPr>
          <p:nvPr/>
        </p:nvSpPr>
        <p:spPr bwMode="auto">
          <a:xfrm>
            <a:off x="3444875" y="260350"/>
            <a:ext cx="549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400" i="0">
                <a:solidFill>
                  <a:srgbClr val="990000"/>
                </a:solidFill>
              </a:rPr>
              <a:t>ПРОДУКТОВАЯ ЛИНЕЙКА</a:t>
            </a:r>
            <a:r>
              <a:rPr lang="ru-RU" sz="2000" b="1" i="0">
                <a:solidFill>
                  <a:srgbClr val="990000"/>
                </a:solidFill>
              </a:rPr>
              <a:t> TENTORIUM-WELLNESS</a:t>
            </a:r>
          </a:p>
        </p:txBody>
      </p:sp>
      <p:sp>
        <p:nvSpPr>
          <p:cNvPr id="64517" name="Rectangle 18"/>
          <p:cNvSpPr>
            <a:spLocks noChangeArrowheads="1"/>
          </p:cNvSpPr>
          <p:nvPr/>
        </p:nvSpPr>
        <p:spPr bwMode="auto">
          <a:xfrm>
            <a:off x="395288" y="1125538"/>
            <a:ext cx="3954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ru-RU" sz="2000" b="1" i="0">
                <a:solidFill>
                  <a:srgbClr val="990000"/>
                </a:solidFill>
                <a:latin typeface="CyrillicOld"/>
              </a:rPr>
              <a:t>Эксклюзивное предложение!</a:t>
            </a:r>
            <a:r>
              <a:rPr lang="en-US" sz="2000" b="1">
                <a:latin typeface="CyrillicOld"/>
              </a:rPr>
              <a:t> </a:t>
            </a:r>
            <a:endParaRPr lang="ru-RU" sz="2000" b="1">
              <a:latin typeface="CyrillicOld"/>
            </a:endParaRPr>
          </a:p>
        </p:txBody>
      </p:sp>
      <p:sp>
        <p:nvSpPr>
          <p:cNvPr id="64518" name="AutoShape 32"/>
          <p:cNvSpPr>
            <a:spLocks noChangeArrowheads="1"/>
          </p:cNvSpPr>
          <p:nvPr/>
        </p:nvSpPr>
        <p:spPr bwMode="auto">
          <a:xfrm rot="-5400000">
            <a:off x="5507037" y="3933826"/>
            <a:ext cx="720725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1"/>
          </a:p>
        </p:txBody>
      </p:sp>
      <p:sp>
        <p:nvSpPr>
          <p:cNvPr id="64545" name="Rectangle 25"/>
          <p:cNvSpPr>
            <a:spLocks noChangeArrowheads="1"/>
          </p:cNvSpPr>
          <p:nvPr/>
        </p:nvSpPr>
        <p:spPr bwMode="auto">
          <a:xfrm>
            <a:off x="3347864" y="2564904"/>
            <a:ext cx="2232248" cy="385951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marL="533400" indent="-533400">
              <a:lnSpc>
                <a:spcPct val="90000"/>
              </a:lnSpc>
              <a:defRPr/>
            </a:pPr>
            <a:r>
              <a:rPr lang="ru-RU" sz="1600" b="1" i="0" dirty="0" smtClean="0">
                <a:solidFill>
                  <a:schemeClr val="bg1"/>
                </a:solidFill>
              </a:rPr>
              <a:t>1. </a:t>
            </a:r>
            <a:r>
              <a:rPr lang="ru-RU" sz="1600" b="1" i="0" dirty="0" err="1" smtClean="0">
                <a:solidFill>
                  <a:schemeClr val="bg1"/>
                </a:solidFill>
              </a:rPr>
              <a:t>Апицампа</a:t>
            </a:r>
            <a:r>
              <a:rPr lang="ru-RU" sz="1600" b="1" i="0" dirty="0" smtClean="0">
                <a:solidFill>
                  <a:schemeClr val="bg1"/>
                </a:solidFill>
              </a:rPr>
              <a:t>, 400 г</a:t>
            </a:r>
            <a:endParaRPr lang="en-US" sz="1600" b="1" i="0" dirty="0">
              <a:solidFill>
                <a:schemeClr val="bg1"/>
              </a:solidFill>
            </a:endParaRPr>
          </a:p>
          <a:p>
            <a:pPr marL="533400" indent="-533400">
              <a:lnSpc>
                <a:spcPct val="90000"/>
              </a:lnSpc>
              <a:defRPr/>
            </a:pPr>
            <a:endParaRPr lang="ru-RU" sz="1600" b="1" i="0" dirty="0" smtClean="0">
              <a:solidFill>
                <a:schemeClr val="bg1"/>
              </a:solidFill>
            </a:endParaRPr>
          </a:p>
          <a:p>
            <a:pPr marL="533400" indent="-533400">
              <a:lnSpc>
                <a:spcPct val="90000"/>
              </a:lnSpc>
              <a:defRPr/>
            </a:pPr>
            <a:r>
              <a:rPr lang="ru-RU" sz="1600" b="1" i="0" dirty="0" smtClean="0">
                <a:solidFill>
                  <a:schemeClr val="bg1"/>
                </a:solidFill>
              </a:rPr>
              <a:t>2. </a:t>
            </a:r>
            <a:r>
              <a:rPr lang="ru-RU" sz="1600" b="1" i="0" dirty="0" err="1" smtClean="0">
                <a:solidFill>
                  <a:schemeClr val="bg1"/>
                </a:solidFill>
              </a:rPr>
              <a:t>Апи-Элите</a:t>
            </a:r>
            <a:r>
              <a:rPr lang="ru-RU" sz="1600" b="1" i="0" dirty="0" smtClean="0">
                <a:solidFill>
                  <a:schemeClr val="bg1"/>
                </a:solidFill>
              </a:rPr>
              <a:t>. 300 г</a:t>
            </a:r>
            <a:endParaRPr lang="en-US" sz="1600" b="1" i="0" dirty="0">
              <a:solidFill>
                <a:schemeClr val="bg1"/>
              </a:solidFill>
            </a:endParaRPr>
          </a:p>
          <a:p>
            <a:pPr marL="533400" indent="-533400">
              <a:lnSpc>
                <a:spcPct val="90000"/>
              </a:lnSpc>
              <a:buFontTx/>
              <a:buAutoNum type="arabicPeriod"/>
              <a:defRPr/>
            </a:pPr>
            <a:endParaRPr lang="ru-RU" sz="1600" b="1" i="0" dirty="0">
              <a:solidFill>
                <a:schemeClr val="bg1"/>
              </a:solidFill>
            </a:endParaRPr>
          </a:p>
          <a:p>
            <a:pPr marL="533400" indent="-533400">
              <a:lnSpc>
                <a:spcPct val="90000"/>
              </a:lnSpc>
              <a:defRPr/>
            </a:pPr>
            <a:r>
              <a:rPr lang="ru-RU" sz="1600" b="1" i="0" dirty="0" smtClean="0">
                <a:solidFill>
                  <a:schemeClr val="bg1"/>
                </a:solidFill>
              </a:rPr>
              <a:t>3. </a:t>
            </a:r>
            <a:r>
              <a:rPr lang="ru-RU" sz="1600" b="1" i="0" dirty="0" err="1" smtClean="0">
                <a:solidFill>
                  <a:schemeClr val="bg1"/>
                </a:solidFill>
              </a:rPr>
              <a:t>Юнис-Апи</a:t>
            </a:r>
            <a:r>
              <a:rPr lang="ru-RU" sz="1600" b="1" i="0" dirty="0" smtClean="0">
                <a:solidFill>
                  <a:schemeClr val="bg1"/>
                </a:solidFill>
              </a:rPr>
              <a:t>, 300 г</a:t>
            </a:r>
            <a:endParaRPr lang="en-US" sz="1600" b="1" i="0" dirty="0">
              <a:solidFill>
                <a:schemeClr val="bg1"/>
              </a:solidFill>
            </a:endParaRPr>
          </a:p>
          <a:p>
            <a:pPr marL="533400" indent="-533400">
              <a:lnSpc>
                <a:spcPct val="90000"/>
              </a:lnSpc>
              <a:buFontTx/>
              <a:buAutoNum type="arabicPeriod"/>
              <a:defRPr/>
            </a:pPr>
            <a:endParaRPr lang="en-US" sz="1600" b="1" i="0" dirty="0">
              <a:solidFill>
                <a:schemeClr val="bg1"/>
              </a:solidFill>
            </a:endParaRPr>
          </a:p>
          <a:p>
            <a:pPr marL="533400" indent="-533400">
              <a:lnSpc>
                <a:spcPct val="90000"/>
              </a:lnSpc>
              <a:defRPr/>
            </a:pPr>
            <a:r>
              <a:rPr lang="ru-RU" sz="1600" b="1" i="0" dirty="0" smtClean="0">
                <a:solidFill>
                  <a:schemeClr val="bg1"/>
                </a:solidFill>
              </a:rPr>
              <a:t>4. </a:t>
            </a:r>
            <a:r>
              <a:rPr lang="ru-RU" sz="1600" b="1" i="0" dirty="0" err="1" smtClean="0">
                <a:solidFill>
                  <a:schemeClr val="bg1"/>
                </a:solidFill>
              </a:rPr>
              <a:t>Апихит</a:t>
            </a:r>
            <a:r>
              <a:rPr lang="ru-RU" sz="1600" b="1" i="0" dirty="0" smtClean="0">
                <a:solidFill>
                  <a:schemeClr val="bg1"/>
                </a:solidFill>
              </a:rPr>
              <a:t>, 15 мл</a:t>
            </a:r>
            <a:endParaRPr lang="en-US" sz="1600" b="1" i="0" dirty="0">
              <a:solidFill>
                <a:schemeClr val="bg1"/>
              </a:solidFill>
            </a:endParaRPr>
          </a:p>
          <a:p>
            <a:pPr marL="533400" indent="-533400">
              <a:lnSpc>
                <a:spcPct val="90000"/>
              </a:lnSpc>
              <a:buFontTx/>
              <a:buAutoNum type="arabicPeriod"/>
              <a:defRPr/>
            </a:pPr>
            <a:endParaRPr lang="ru-RU" sz="1600" b="1" i="0" dirty="0">
              <a:solidFill>
                <a:schemeClr val="bg1"/>
              </a:solidFill>
            </a:endParaRPr>
          </a:p>
          <a:p>
            <a:pPr marL="533400" indent="-533400">
              <a:lnSpc>
                <a:spcPct val="90000"/>
              </a:lnSpc>
              <a:defRPr/>
            </a:pPr>
            <a:r>
              <a:rPr lang="ru-RU" sz="1600" b="1" i="0" dirty="0" smtClean="0">
                <a:solidFill>
                  <a:schemeClr val="bg1"/>
                </a:solidFill>
              </a:rPr>
              <a:t>5. </a:t>
            </a:r>
            <a:r>
              <a:rPr lang="ru-RU" sz="1600" b="1" i="0" dirty="0" err="1" smtClean="0">
                <a:solidFill>
                  <a:schemeClr val="bg1"/>
                </a:solidFill>
              </a:rPr>
              <a:t>Ассиль</a:t>
            </a:r>
            <a:r>
              <a:rPr lang="ru-RU" sz="1600" b="1" i="0" dirty="0" smtClean="0">
                <a:solidFill>
                  <a:schemeClr val="bg1"/>
                </a:solidFill>
              </a:rPr>
              <a:t>-</a:t>
            </a:r>
          </a:p>
          <a:p>
            <a:pPr marL="533400" indent="-533400">
              <a:lnSpc>
                <a:spcPct val="90000"/>
              </a:lnSpc>
              <a:defRPr/>
            </a:pPr>
            <a:r>
              <a:rPr lang="ru-RU" sz="1600" b="1" i="0" dirty="0" smtClean="0">
                <a:solidFill>
                  <a:schemeClr val="bg1"/>
                </a:solidFill>
              </a:rPr>
              <a:t>  концентрат, 100 мл</a:t>
            </a:r>
            <a:endParaRPr lang="en-US" sz="1600" b="1" i="0" dirty="0">
              <a:solidFill>
                <a:schemeClr val="bg1"/>
              </a:solidFill>
            </a:endParaRPr>
          </a:p>
          <a:p>
            <a:pPr marL="533400" indent="-533400">
              <a:lnSpc>
                <a:spcPct val="90000"/>
              </a:lnSpc>
              <a:buFontTx/>
              <a:buAutoNum type="arabicPeriod"/>
              <a:defRPr/>
            </a:pPr>
            <a:endParaRPr lang="en-US" sz="1600" b="1" i="0" dirty="0">
              <a:solidFill>
                <a:schemeClr val="bg1"/>
              </a:solidFill>
            </a:endParaRPr>
          </a:p>
          <a:p>
            <a:pPr marL="533400" indent="-533400">
              <a:lnSpc>
                <a:spcPct val="90000"/>
              </a:lnSpc>
              <a:defRPr/>
            </a:pPr>
            <a:r>
              <a:rPr lang="ru-RU" sz="1600" b="1" i="0" dirty="0" smtClean="0">
                <a:solidFill>
                  <a:schemeClr val="bg1"/>
                </a:solidFill>
                <a:latin typeface="CyrillicOld"/>
              </a:rPr>
              <a:t>6. Молочный</a:t>
            </a:r>
          </a:p>
          <a:p>
            <a:pPr marL="533400" indent="-533400">
              <a:lnSpc>
                <a:spcPct val="90000"/>
              </a:lnSpc>
              <a:defRPr/>
            </a:pPr>
            <a:r>
              <a:rPr lang="ru-RU" sz="1600" b="1" i="0" dirty="0" smtClean="0">
                <a:solidFill>
                  <a:schemeClr val="bg1"/>
                </a:solidFill>
                <a:latin typeface="CyrillicOld"/>
              </a:rPr>
              <a:t>  коктейль</a:t>
            </a:r>
          </a:p>
          <a:p>
            <a:pPr marL="533400" indent="-533400">
              <a:lnSpc>
                <a:spcPct val="90000"/>
              </a:lnSpc>
              <a:defRPr/>
            </a:pPr>
            <a:r>
              <a:rPr lang="ru-RU" sz="1600" b="1" i="0" dirty="0" smtClean="0">
                <a:solidFill>
                  <a:schemeClr val="bg1"/>
                </a:solidFill>
                <a:latin typeface="CyrillicOld"/>
              </a:rPr>
              <a:t>  с </a:t>
            </a:r>
            <a:r>
              <a:rPr lang="ru-RU" sz="1600" b="1" i="0" dirty="0" err="1" smtClean="0">
                <a:solidFill>
                  <a:schemeClr val="bg1"/>
                </a:solidFill>
                <a:latin typeface="CyrillicOld"/>
              </a:rPr>
              <a:t>хитозаном</a:t>
            </a:r>
            <a:r>
              <a:rPr lang="ru-RU" sz="1600" b="1" i="0" dirty="0" smtClean="0">
                <a:solidFill>
                  <a:schemeClr val="bg1"/>
                </a:solidFill>
                <a:latin typeface="CyrillicOld"/>
              </a:rPr>
              <a:t>, 200 г</a:t>
            </a:r>
            <a:endParaRPr lang="en-US" sz="1600" b="1" i="0" dirty="0">
              <a:solidFill>
                <a:schemeClr val="bg1"/>
              </a:solidFill>
              <a:latin typeface="CyrillicOld"/>
            </a:endParaRPr>
          </a:p>
          <a:p>
            <a:pPr marL="533400" indent="-533400">
              <a:lnSpc>
                <a:spcPct val="90000"/>
              </a:lnSpc>
              <a:buFontTx/>
              <a:buAutoNum type="arabicPeriod"/>
              <a:defRPr/>
            </a:pPr>
            <a:endParaRPr lang="en-US" sz="1600" b="1" i="0" dirty="0">
              <a:solidFill>
                <a:schemeClr val="bg1"/>
              </a:solidFill>
              <a:latin typeface="CyrillicOld"/>
            </a:endParaRPr>
          </a:p>
          <a:p>
            <a:pPr marL="533400" indent="-533400">
              <a:lnSpc>
                <a:spcPct val="90000"/>
              </a:lnSpc>
              <a:defRPr/>
            </a:pPr>
            <a:r>
              <a:rPr lang="ru-RU" sz="1600" b="1" i="0" dirty="0" smtClean="0">
                <a:solidFill>
                  <a:schemeClr val="bg1"/>
                </a:solidFill>
                <a:latin typeface="CyrillicOld"/>
              </a:rPr>
              <a:t>7. Массажный крем</a:t>
            </a:r>
          </a:p>
          <a:p>
            <a:pPr marL="533400" indent="-533400">
              <a:lnSpc>
                <a:spcPct val="90000"/>
              </a:lnSpc>
              <a:defRPr/>
            </a:pPr>
            <a:r>
              <a:rPr lang="ru-RU" sz="1600" b="1" i="0" dirty="0" smtClean="0">
                <a:solidFill>
                  <a:schemeClr val="bg1"/>
                </a:solidFill>
                <a:latin typeface="CyrillicOld"/>
              </a:rPr>
              <a:t>  «</a:t>
            </a:r>
            <a:r>
              <a:rPr lang="ru-RU" sz="1600" b="1" i="0" dirty="0">
                <a:solidFill>
                  <a:schemeClr val="bg1"/>
                </a:solidFill>
                <a:latin typeface="CyrillicOld"/>
              </a:rPr>
              <a:t>Тенториум</a:t>
            </a:r>
            <a:r>
              <a:rPr lang="ru-RU" sz="1600" b="1" i="0" dirty="0" smtClean="0">
                <a:solidFill>
                  <a:schemeClr val="bg1"/>
                </a:solidFill>
                <a:latin typeface="CyrillicOld"/>
              </a:rPr>
              <a:t>», 45 г</a:t>
            </a:r>
            <a:endParaRPr lang="ru-RU" sz="1600" b="1" i="0" dirty="0">
              <a:solidFill>
                <a:schemeClr val="bg1"/>
              </a:solidFill>
              <a:latin typeface="CyrillicOld"/>
            </a:endParaRPr>
          </a:p>
        </p:txBody>
      </p:sp>
      <p:pic>
        <p:nvPicPr>
          <p:cNvPr id="64520" name="Picture 11" descr="oj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068960"/>
            <a:ext cx="2808312" cy="19875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4521" name="AutoShape 19"/>
          <p:cNvSpPr>
            <a:spLocks noChangeArrowheads="1"/>
          </p:cNvSpPr>
          <p:nvPr/>
        </p:nvSpPr>
        <p:spPr bwMode="auto">
          <a:xfrm rot="-5400000">
            <a:off x="2771354" y="3861494"/>
            <a:ext cx="720725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1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643438" y="620688"/>
            <a:ext cx="4500562" cy="360362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1000" b="1" i="0" dirty="0" smtClean="0">
                <a:solidFill>
                  <a:schemeClr val="tx1"/>
                </a:solidFill>
              </a:rPr>
              <a:t>ЛИНИЯ </a:t>
            </a:r>
            <a:r>
              <a:rPr lang="ru-RU" sz="1000" b="1" i="0" dirty="0">
                <a:solidFill>
                  <a:schemeClr val="tx1"/>
                </a:solidFill>
              </a:rPr>
              <a:t>«ГРАЦИЯ-ФИТНЕС-РЕЛАКС» ДЛЯ СНИЖЕНИЯ ВЕСА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573016"/>
            <a:ext cx="4572000" cy="72008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i="0" dirty="0">
                <a:solidFill>
                  <a:schemeClr val="tx1"/>
                </a:solidFill>
                <a:latin typeface="CyrillicOld"/>
              </a:rPr>
              <a:t>3</a:t>
            </a:r>
            <a:r>
              <a:rPr lang="ru-RU" sz="3600" b="1" i="0" dirty="0" smtClean="0">
                <a:solidFill>
                  <a:schemeClr val="tx1"/>
                </a:solidFill>
                <a:latin typeface="CyrillicOld"/>
              </a:rPr>
              <a:t> </a:t>
            </a:r>
            <a:r>
              <a:rPr lang="ru-RU" sz="3600" b="1" i="0" dirty="0">
                <a:solidFill>
                  <a:schemeClr val="tx1"/>
                </a:solidFill>
                <a:latin typeface="CyrillicOld"/>
              </a:rPr>
              <a:t>8</a:t>
            </a:r>
            <a:r>
              <a:rPr lang="ru-RU" sz="3600" b="1" i="0" dirty="0" smtClean="0">
                <a:solidFill>
                  <a:schemeClr val="tx1"/>
                </a:solidFill>
                <a:latin typeface="CyrillicOld"/>
              </a:rPr>
              <a:t>00 </a:t>
            </a:r>
            <a:r>
              <a:rPr lang="ru-RU" sz="3600" b="1" i="0" dirty="0">
                <a:solidFill>
                  <a:schemeClr val="tx1"/>
                </a:solidFill>
                <a:latin typeface="CyrillicOld"/>
              </a:rPr>
              <a:t>рублей</a:t>
            </a:r>
            <a:endParaRPr lang="ru-RU" sz="3600" b="1" dirty="0">
              <a:solidFill>
                <a:schemeClr val="tx1"/>
              </a:solidFill>
              <a:latin typeface="CyrillicOld"/>
            </a:endParaRPr>
          </a:p>
        </p:txBody>
      </p:sp>
      <p:sp>
        <p:nvSpPr>
          <p:cNvPr id="65538" name="Rectangle 13"/>
          <p:cNvSpPr>
            <a:spLocks noChangeArrowheads="1"/>
          </p:cNvSpPr>
          <p:nvPr/>
        </p:nvSpPr>
        <p:spPr bwMode="auto">
          <a:xfrm>
            <a:off x="683568" y="2996952"/>
            <a:ext cx="2735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2000" b="1" i="0" dirty="0">
                <a:solidFill>
                  <a:schemeClr val="bg1"/>
                </a:solidFill>
              </a:rPr>
              <a:t>на </a:t>
            </a:r>
            <a:r>
              <a:rPr lang="ru-RU" sz="2000" b="1" i="0" dirty="0" smtClean="0">
                <a:solidFill>
                  <a:schemeClr val="bg1"/>
                </a:solidFill>
              </a:rPr>
              <a:t>30 </a:t>
            </a:r>
            <a:r>
              <a:rPr lang="ru-RU" sz="2000" b="1" i="0" dirty="0">
                <a:solidFill>
                  <a:schemeClr val="bg1"/>
                </a:solidFill>
              </a:rPr>
              <a:t>дней:</a:t>
            </a:r>
          </a:p>
          <a:p>
            <a:endParaRPr lang="ru-RU" sz="1600" b="1" i="0" dirty="0">
              <a:solidFill>
                <a:schemeClr val="bg1"/>
              </a:solidFill>
            </a:endParaRPr>
          </a:p>
        </p:txBody>
      </p:sp>
      <p:sp>
        <p:nvSpPr>
          <p:cNvPr id="65539" name="Rectangle 14"/>
          <p:cNvSpPr>
            <a:spLocks noChangeArrowheads="1"/>
          </p:cNvSpPr>
          <p:nvPr/>
        </p:nvSpPr>
        <p:spPr bwMode="auto">
          <a:xfrm>
            <a:off x="179512" y="4437112"/>
            <a:ext cx="45365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chemeClr val="bg1"/>
                </a:solidFill>
              </a:rPr>
              <a:t>Это означает, что вы будете тратить на решение своей проблемы лишь по </a:t>
            </a:r>
          </a:p>
          <a:p>
            <a:r>
              <a:rPr lang="ru-RU" sz="2000" b="1" i="0" dirty="0" smtClean="0">
                <a:solidFill>
                  <a:srgbClr val="990000"/>
                </a:solidFill>
              </a:rPr>
              <a:t>127 </a:t>
            </a:r>
            <a:r>
              <a:rPr lang="ru-RU" sz="2000" b="1" i="0" dirty="0">
                <a:solidFill>
                  <a:srgbClr val="990000"/>
                </a:solidFill>
              </a:rPr>
              <a:t>рублей в день</a:t>
            </a:r>
            <a:r>
              <a:rPr lang="ru-RU" sz="2000" b="1" i="0" dirty="0" smtClean="0">
                <a:solidFill>
                  <a:srgbClr val="990000"/>
                </a:solidFill>
              </a:rPr>
              <a:t>!!!</a:t>
            </a:r>
          </a:p>
          <a:p>
            <a:r>
              <a:rPr lang="ru-RU" sz="2000" b="1" i="0" dirty="0" smtClean="0">
                <a:solidFill>
                  <a:srgbClr val="990000"/>
                </a:solidFill>
              </a:rPr>
              <a:t>И вы практически не будете хотеть есть, как раньше!!!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684213" y="1557338"/>
            <a:ext cx="8459787" cy="13668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000" b="1" i="0">
                <a:solidFill>
                  <a:schemeClr val="bg1"/>
                </a:solidFill>
                <a:latin typeface="CyrillicOld"/>
              </a:rPr>
              <a:t> Стоимость специального набора</a:t>
            </a:r>
          </a:p>
          <a:p>
            <a:pPr>
              <a:defRPr/>
            </a:pPr>
            <a:r>
              <a:rPr lang="ru-RU" sz="2000" b="1" i="0">
                <a:solidFill>
                  <a:schemeClr val="bg1"/>
                </a:solidFill>
                <a:latin typeface="CyrillicOld"/>
              </a:rPr>
              <a:t>для снижения и контроля веса</a:t>
            </a:r>
            <a:r>
              <a:rPr lang="ru-RU" sz="2000" i="0">
                <a:solidFill>
                  <a:srgbClr val="990000"/>
                </a:solidFill>
                <a:latin typeface="CyrillicOld"/>
              </a:rPr>
              <a:t>  </a:t>
            </a:r>
            <a:endParaRPr lang="en-US" sz="2000" i="0">
              <a:solidFill>
                <a:srgbClr val="990000"/>
              </a:solidFill>
              <a:latin typeface="CyrillicOld"/>
            </a:endParaRPr>
          </a:p>
          <a:p>
            <a:pPr>
              <a:defRPr/>
            </a:pPr>
            <a:r>
              <a:rPr lang="ru-RU" sz="2000" b="1" i="0">
                <a:solidFill>
                  <a:srgbClr val="990000"/>
                </a:solidFill>
                <a:latin typeface="CyrillicOld"/>
              </a:rPr>
              <a:t> TENTORIUM-WELLNESS</a:t>
            </a:r>
          </a:p>
          <a:p>
            <a:pPr>
              <a:defRPr/>
            </a:pPr>
            <a:r>
              <a:rPr lang="ru-RU" sz="2000" b="1" i="0">
                <a:solidFill>
                  <a:srgbClr val="990000"/>
                </a:solidFill>
                <a:latin typeface="CyrillicOld"/>
              </a:rPr>
              <a:t>«ГРАЦИЯ-ФИТНЕС-РЕЛАКС»</a:t>
            </a:r>
            <a:endParaRPr lang="ru-RU" sz="2000" b="1">
              <a:latin typeface="CyrillicOld"/>
            </a:endParaRPr>
          </a:p>
        </p:txBody>
      </p:sp>
      <p:sp>
        <p:nvSpPr>
          <p:cNvPr id="65541" name="Прямоугольник 5"/>
          <p:cNvSpPr>
            <a:spLocks noChangeArrowheads="1"/>
          </p:cNvSpPr>
          <p:nvPr/>
        </p:nvSpPr>
        <p:spPr bwMode="auto">
          <a:xfrm>
            <a:off x="3444875" y="260350"/>
            <a:ext cx="549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400" i="0">
                <a:solidFill>
                  <a:srgbClr val="990000"/>
                </a:solidFill>
              </a:rPr>
              <a:t>ПРОДУКТОВАЯ ЛИНЕЙКА</a:t>
            </a:r>
            <a:r>
              <a:rPr lang="ru-RU" sz="2000" b="1" i="0">
                <a:solidFill>
                  <a:srgbClr val="990000"/>
                </a:solidFill>
              </a:rPr>
              <a:t> TENTORIUM-WELLNESS</a:t>
            </a:r>
          </a:p>
        </p:txBody>
      </p:sp>
      <p:pic>
        <p:nvPicPr>
          <p:cNvPr id="65543" name="Picture 25" descr="Apizam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0450" y="1701800"/>
            <a:ext cx="2786063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26" descr="Api-El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4375" y="3435350"/>
            <a:ext cx="1525588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5" name="Picture 27" descr="Unis-Ap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3529013"/>
            <a:ext cx="15128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6" name="Picture 11" descr="Tentorium krem"/>
          <p:cNvPicPr>
            <a:picLocks noChangeAspect="1" noChangeArrowheads="1"/>
          </p:cNvPicPr>
          <p:nvPr/>
        </p:nvPicPr>
        <p:blipFill>
          <a:blip r:embed="rId5" cstate="print"/>
          <a:srcRect b="24594"/>
          <a:stretch>
            <a:fillRect/>
          </a:stretch>
        </p:blipFill>
        <p:spPr bwMode="auto">
          <a:xfrm>
            <a:off x="5513388" y="5113338"/>
            <a:ext cx="1311275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7" name="Picture 17" descr="Assil"/>
          <p:cNvPicPr>
            <a:picLocks noChangeAspect="1" noChangeArrowheads="1"/>
          </p:cNvPicPr>
          <p:nvPr/>
        </p:nvPicPr>
        <p:blipFill>
          <a:blip r:embed="rId6" cstate="print"/>
          <a:srcRect b="16557"/>
          <a:stretch>
            <a:fillRect/>
          </a:stretch>
        </p:blipFill>
        <p:spPr bwMode="auto">
          <a:xfrm>
            <a:off x="7899400" y="3873500"/>
            <a:ext cx="931863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8" name="Picture 30" descr="Molochnii-kokteil-s-hitizan"/>
          <p:cNvPicPr>
            <a:picLocks noChangeAspect="1" noChangeArrowheads="1"/>
          </p:cNvPicPr>
          <p:nvPr/>
        </p:nvPicPr>
        <p:blipFill>
          <a:blip r:embed="rId7" cstate="print"/>
          <a:srcRect b="25313"/>
          <a:stretch>
            <a:fillRect/>
          </a:stretch>
        </p:blipFill>
        <p:spPr bwMode="auto">
          <a:xfrm>
            <a:off x="6883400" y="4014788"/>
            <a:ext cx="1271588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9" name="Picture 8" descr="Apihit"/>
          <p:cNvPicPr>
            <a:picLocks noChangeAspect="1" noChangeArrowheads="1"/>
          </p:cNvPicPr>
          <p:nvPr/>
        </p:nvPicPr>
        <p:blipFill>
          <a:blip r:embed="rId8" cstate="print"/>
          <a:srcRect b="41380"/>
          <a:stretch>
            <a:fillRect/>
          </a:stretch>
        </p:blipFill>
        <p:spPr bwMode="auto">
          <a:xfrm>
            <a:off x="6761163" y="5148263"/>
            <a:ext cx="430212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4643438" y="620688"/>
            <a:ext cx="4500562" cy="360362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1000" b="1" i="0" dirty="0" smtClean="0">
                <a:solidFill>
                  <a:schemeClr val="tx1"/>
                </a:solidFill>
              </a:rPr>
              <a:t>ЛИНИЯ </a:t>
            </a:r>
            <a:r>
              <a:rPr lang="ru-RU" sz="1000" b="1" i="0" dirty="0">
                <a:solidFill>
                  <a:schemeClr val="tx1"/>
                </a:solidFill>
              </a:rPr>
              <a:t>«ГРАЦИЯ-ФИТНЕС-РЕЛАКС» ДЛЯ СНИЖЕНИЯ ВЕСА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endParaRPr lang="ru-RU" sz="1800" i="0">
              <a:solidFill>
                <a:schemeClr val="tx1"/>
              </a:solidFill>
            </a:endParaRPr>
          </a:p>
        </p:txBody>
      </p:sp>
      <p:sp>
        <p:nvSpPr>
          <p:cNvPr id="66562" name="Прямоугольник 5"/>
          <p:cNvSpPr>
            <a:spLocks noChangeArrowheads="1"/>
          </p:cNvSpPr>
          <p:nvPr/>
        </p:nvSpPr>
        <p:spPr bwMode="auto">
          <a:xfrm>
            <a:off x="4572000" y="260648"/>
            <a:ext cx="3194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000" b="1" i="0" dirty="0">
                <a:solidFill>
                  <a:srgbClr val="990000"/>
                </a:solidFill>
              </a:rPr>
              <a:t>TENTORIUM-WELLNESS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68313" y="1412875"/>
            <a:ext cx="867568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i="0" dirty="0">
                <a:solidFill>
                  <a:srgbClr val="990000"/>
                </a:solidFill>
                <a:latin typeface="CyrillicOld"/>
              </a:rPr>
              <a:t>ВАРИАНТЫ ВЫПОЛНЕНИЯ ПРОГРАММЫ</a:t>
            </a:r>
            <a:br>
              <a:rPr lang="ru-RU" sz="2800" i="0" dirty="0">
                <a:solidFill>
                  <a:srgbClr val="990000"/>
                </a:solidFill>
                <a:latin typeface="CyrillicOld"/>
              </a:rPr>
            </a:br>
            <a:r>
              <a:rPr lang="ru-RU" sz="2800" i="0" dirty="0">
                <a:solidFill>
                  <a:srgbClr val="990000"/>
                </a:solidFill>
                <a:latin typeface="CyrillicOld"/>
              </a:rPr>
              <a:t>СНИЖЕНИЯ ВЕСА</a:t>
            </a:r>
          </a:p>
        </p:txBody>
      </p:sp>
      <p:graphicFrame>
        <p:nvGraphicFramePr>
          <p:cNvPr id="66580" name="Group 20"/>
          <p:cNvGraphicFramePr>
            <a:graphicFrameLocks noGrp="1"/>
          </p:cNvGraphicFramePr>
          <p:nvPr/>
        </p:nvGraphicFramePr>
        <p:xfrm>
          <a:off x="539750" y="2420938"/>
          <a:ext cx="8280400" cy="4297680"/>
        </p:xfrm>
        <a:graphic>
          <a:graphicData uri="http://schemas.openxmlformats.org/drawingml/2006/table">
            <a:tbl>
              <a:tblPr/>
              <a:tblGrid>
                <a:gridCol w="1439863"/>
                <a:gridCol w="6840537"/>
              </a:tblGrid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«Жёсткий вариант» </a:t>
                      </a:r>
                      <a:b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для тех, кто точно решил похудеть и уверен в успехе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Суточная калорийность вашего обычного питания должна быть на 40% меньше, чем фактическая по вашему весу и должна составлять около 1100-1250 ккал.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Этот вариант для уверенных и дисциплинированных людей с решительным настроем на успех.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Через 1 месяц вы уберёте всего 4-5 кг и пусть это вас не смущает – это абсолютно нормально.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Помните, что жир весит мало, поэтому уменьшив свою одежду на 1 размер, идите дальше и смело работайте над своей фигурой с хорошим настроением и улыбкой. 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«Базовый вариант» </a:t>
                      </a:r>
                      <a:b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для тех, кто точно решил, что хочет похудеть, но не уверен в успехе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Суточная калорийность вашего обычного питания должна быть на 30% меньше, чем фактическая по вашему весу и составлять около 1250-1400 ккал.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Этот вариант для тех, кто испытывает легкий психоэмоциональный дискомфорт перед началом программы.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Через 1,5 месяца вы уберёте всего 5-6 кг и это тоже нормально.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 это время вы сможете уменьшить свою одежду даже на 1,5 размера, поэтому продолжайте выполнять рекомендации, худейте с улыбкой и «стройте свою фигуру». 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«Комфортный вариант» </a:t>
                      </a:r>
                      <a:b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для тех, кто не точно решил похудеть и не уверен в успехе 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Суточная калорийность вашего обычного питания должна быть на 20% меньше, чем фактическая по вашему весу и составлять около 1450-1600 ккал.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Этот вариант для тех, кто испытывает сильное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психо-эмоциональное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напряжение перед началом программы.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Через 2 месяца вы также уберёте 5-6 кг.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 также уменьшите свою одежду на 1,5 размера и это придаст вам уверенности в том, что и вы сможете похудеть с улыбкой, приближаясь к своему идеалу фигуры. 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4643438" y="620688"/>
            <a:ext cx="4500562" cy="360362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1000" b="1" i="0" dirty="0" smtClean="0">
                <a:solidFill>
                  <a:schemeClr val="tx1"/>
                </a:solidFill>
              </a:rPr>
              <a:t>ЛИНИЯ </a:t>
            </a:r>
            <a:r>
              <a:rPr lang="ru-RU" sz="1000" b="1" i="0" dirty="0">
                <a:solidFill>
                  <a:schemeClr val="tx1"/>
                </a:solidFill>
              </a:rPr>
              <a:t>«ГРАЦИЯ-ФИТНЕС-РЕЛАКС» ДЛЯ СНИЖЕНИЯ ВЕСА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endParaRPr lang="ru-RU" sz="1800" i="0">
              <a:solidFill>
                <a:schemeClr val="tx1"/>
              </a:solidFill>
            </a:endParaRPr>
          </a:p>
        </p:txBody>
      </p:sp>
      <p:sp>
        <p:nvSpPr>
          <p:cNvPr id="67586" name="Прямоугольник 5"/>
          <p:cNvSpPr>
            <a:spLocks noChangeArrowheads="1"/>
          </p:cNvSpPr>
          <p:nvPr/>
        </p:nvSpPr>
        <p:spPr bwMode="auto">
          <a:xfrm>
            <a:off x="4572000" y="260648"/>
            <a:ext cx="3194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000" b="1" i="0" dirty="0">
                <a:solidFill>
                  <a:srgbClr val="990000"/>
                </a:solidFill>
              </a:rPr>
              <a:t>TENTORIUM-WELLNESS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68313" y="1412875"/>
            <a:ext cx="867568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b="1" i="0" dirty="0">
                <a:solidFill>
                  <a:srgbClr val="990000"/>
                </a:solidFill>
              </a:rPr>
              <a:t>«КОМФОРТНЫЙ ВАРИАНТ» </a:t>
            </a:r>
            <a:r>
              <a:rPr lang="ru-RU" sz="2800" i="0" dirty="0">
                <a:solidFill>
                  <a:srgbClr val="990000"/>
                </a:solidFill>
              </a:rPr>
              <a:t>СНИЖЕНИЯ ВЕСА</a:t>
            </a:r>
          </a:p>
        </p:txBody>
      </p:sp>
      <p:sp>
        <p:nvSpPr>
          <p:cNvPr id="67589" name="Rectangle 376"/>
          <p:cNvSpPr>
            <a:spLocks noChangeArrowheads="1"/>
          </p:cNvSpPr>
          <p:nvPr/>
        </p:nvSpPr>
        <p:spPr bwMode="auto">
          <a:xfrm>
            <a:off x="0" y="7440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algn="ctr"/>
            <a:endParaRPr lang="ru-RU" sz="2800" b="1">
              <a:latin typeface="CyrillicOld"/>
            </a:endParaRPr>
          </a:p>
        </p:txBody>
      </p:sp>
      <p:graphicFrame>
        <p:nvGraphicFramePr>
          <p:cNvPr id="67653" name="Group 69"/>
          <p:cNvGraphicFramePr>
            <a:graphicFrameLocks noGrp="1"/>
          </p:cNvGraphicFramePr>
          <p:nvPr/>
        </p:nvGraphicFramePr>
        <p:xfrm>
          <a:off x="468313" y="2060575"/>
          <a:ext cx="8351837" cy="3682039"/>
        </p:xfrm>
        <a:graphic>
          <a:graphicData uri="http://schemas.openxmlformats.org/drawingml/2006/table">
            <a:tbl>
              <a:tblPr/>
              <a:tblGrid>
                <a:gridCol w="503237"/>
                <a:gridCol w="2663825"/>
                <a:gridCol w="139700"/>
                <a:gridCol w="2309813"/>
                <a:gridCol w="414337"/>
                <a:gridCol w="232092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Время </a:t>
                      </a:r>
                    </a:p>
                  </a:txBody>
                  <a:tcPr marL="36000" marR="36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Обычное питание</a:t>
                      </a:r>
                    </a:p>
                  </a:txBody>
                  <a:tcPr marL="36000" marR="36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Wellness продукты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Тенториум</a:t>
                      </a:r>
                    </a:p>
                  </a:txBody>
                  <a:tcPr marL="36000" marR="36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Питьевой режим</a:t>
                      </a:r>
                    </a:p>
                  </a:txBody>
                  <a:tcPr marL="36000" marR="36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7-30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Завтрак: низкокалорийный йогурт, яблоко, чай с «Ассиль»</a:t>
                      </a:r>
                    </a:p>
                  </a:txBody>
                  <a:tcPr marL="36000" marR="36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Первый завтрак с «Апицампой», например, с ряженкой</a:t>
                      </a:r>
                    </a:p>
                  </a:txBody>
                  <a:tcPr marL="36000" marR="36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Через 10-15 мин  - 200 мл чистой питьевой воды</a:t>
                      </a:r>
                    </a:p>
                  </a:txBody>
                  <a:tcPr marL="36000" marR="36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10-00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Второй завтрак с «Апи-Элите»</a:t>
                      </a:r>
                    </a:p>
                  </a:txBody>
                  <a:tcPr marL="36000" marR="36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Запить 200 мл чистой воды подкисленной лимоном</a:t>
                      </a:r>
                    </a:p>
                  </a:txBody>
                  <a:tcPr marL="36000" marR="36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12-30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Сначала «Апи-хит», затем первый перекус с «Апи-Элите»</a:t>
                      </a:r>
                    </a:p>
                  </a:txBody>
                  <a:tcPr marL="36000" marR="36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Запить 200 мл чистой воды подкисленной лимоном</a:t>
                      </a:r>
                    </a:p>
                  </a:txBody>
                  <a:tcPr marL="36000" marR="36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13-00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Обед: салат, порция 1-го и 2-го блюда уменьшена на 20%</a:t>
                      </a:r>
                    </a:p>
                  </a:txBody>
                  <a:tcPr marL="36000" marR="36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Через 30 мин  запить 200 мл чистой воды</a:t>
                      </a:r>
                    </a:p>
                  </a:txBody>
                  <a:tcPr marL="36000" marR="36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16-00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Полдник с «Юнис-Апи»,  чай с «Ассиль»</a:t>
                      </a:r>
                    </a:p>
                  </a:txBody>
                  <a:tcPr marL="36000" marR="36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Через 10-15 мин  запить 200 мл чистой воды</a:t>
                      </a:r>
                    </a:p>
                  </a:txBody>
                  <a:tcPr marL="36000" marR="36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18-30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Лёгкий ужин: рыба или птица с гарниром, зелень, овощи</a:t>
                      </a:r>
                    </a:p>
                  </a:txBody>
                  <a:tcPr marL="36000" marR="36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Перед ужином  - «Апи-Хит»</a:t>
                      </a:r>
                    </a:p>
                  </a:txBody>
                  <a:tcPr marL="36000" marR="36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Через 30 мин после ужина запить 200 мл чистой воды</a:t>
                      </a:r>
                    </a:p>
                  </a:txBody>
                  <a:tcPr marL="36000" marR="36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19-30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Специальное время для ежедневных домашних 50-60 минутных физических упражнений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L="36000" marR="36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20-30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После душа втереть крем «Тенториум» в проблемные части тела и массажные точки головы </a:t>
                      </a:r>
                    </a:p>
                  </a:txBody>
                  <a:tcPr marL="36000" marR="36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21-00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Яблоко и, если хотите, бокал красного сухого вина</a:t>
                      </a:r>
                    </a:p>
                  </a:txBody>
                  <a:tcPr marL="36000" marR="36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Второй ужин с «Молочным коктейлем с хитозаном»</a:t>
                      </a:r>
                    </a:p>
                  </a:txBody>
                  <a:tcPr marL="36000" marR="36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Через 30 мин  запить 200 мл чистой воды</a:t>
                      </a:r>
                    </a:p>
                  </a:txBody>
                  <a:tcPr marL="36000" marR="36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22-00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Отдых и подготовка ко сну</a:t>
                      </a:r>
                    </a:p>
                  </a:txBody>
                  <a:tcPr marL="36000" marR="36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7651" name="Rectangle 105"/>
          <p:cNvSpPr>
            <a:spLocks noChangeArrowheads="1"/>
          </p:cNvSpPr>
          <p:nvPr/>
        </p:nvSpPr>
        <p:spPr bwMode="auto">
          <a:xfrm>
            <a:off x="468313" y="5805488"/>
            <a:ext cx="828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marL="228600" indent="-228600"/>
            <a:r>
              <a:rPr lang="ru-RU" i="0" dirty="0">
                <a:solidFill>
                  <a:schemeClr val="bg1"/>
                </a:solidFill>
              </a:rPr>
              <a:t>Примечание:</a:t>
            </a:r>
          </a:p>
          <a:p>
            <a:pPr marL="228600" indent="-228600"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Суточная калорийность обычного питания должна быть на 20% меньше, чем фактическая по весу!  </a:t>
            </a:r>
          </a:p>
          <a:p>
            <a:pPr marL="228600" indent="-228600"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Воздержитесь от жирной, </a:t>
            </a:r>
            <a:r>
              <a:rPr lang="ru-RU" i="0" dirty="0" smtClean="0">
                <a:solidFill>
                  <a:schemeClr val="bg1"/>
                </a:solidFill>
              </a:rPr>
              <a:t>копченной, </a:t>
            </a:r>
            <a:r>
              <a:rPr lang="ru-RU" i="0" dirty="0">
                <a:solidFill>
                  <a:schemeClr val="bg1"/>
                </a:solidFill>
              </a:rPr>
              <a:t>пересоленной пищи. Ешьте больше овощей, фруктов, зелени!   </a:t>
            </a:r>
          </a:p>
          <a:p>
            <a:pPr marL="228600" indent="-228600"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Ваша физическая активность должна быть на уровне не ниже среднего и у вас будут силы на это!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643438" y="620688"/>
            <a:ext cx="4500562" cy="360362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1000" b="1" i="0" dirty="0" smtClean="0">
                <a:solidFill>
                  <a:schemeClr val="tx1"/>
                </a:solidFill>
              </a:rPr>
              <a:t>ЛИНИЯ </a:t>
            </a:r>
            <a:r>
              <a:rPr lang="ru-RU" sz="1000" b="1" i="0" dirty="0">
                <a:solidFill>
                  <a:schemeClr val="tx1"/>
                </a:solidFill>
              </a:rPr>
              <a:t>«ГРАЦИЯ-ФИТНЕС-РЕЛАКС» ДЛЯ СНИЖЕНИЯ ВЕСА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endParaRPr lang="ru-RU" sz="1800" i="0">
              <a:solidFill>
                <a:schemeClr val="tx1"/>
              </a:solidFill>
            </a:endParaRPr>
          </a:p>
        </p:txBody>
      </p:sp>
      <p:sp>
        <p:nvSpPr>
          <p:cNvPr id="68610" name="Прямоугольник 5"/>
          <p:cNvSpPr>
            <a:spLocks noChangeArrowheads="1"/>
          </p:cNvSpPr>
          <p:nvPr/>
        </p:nvSpPr>
        <p:spPr bwMode="auto">
          <a:xfrm>
            <a:off x="4572000" y="260648"/>
            <a:ext cx="3194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000" b="1" i="0">
                <a:solidFill>
                  <a:srgbClr val="990000"/>
                </a:solidFill>
              </a:rPr>
              <a:t>TENTORIUM-WELLNESS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68313" y="1412875"/>
            <a:ext cx="867568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b="1" i="0" dirty="0">
                <a:solidFill>
                  <a:srgbClr val="990000"/>
                </a:solidFill>
              </a:rPr>
              <a:t>«БАЗОВЫЙ ВАРИАНТ» </a:t>
            </a:r>
            <a:r>
              <a:rPr lang="ru-RU" sz="2800" i="0" dirty="0">
                <a:solidFill>
                  <a:srgbClr val="990000"/>
                </a:solidFill>
              </a:rPr>
              <a:t>СНИЖЕНИЯ ВЕСА</a:t>
            </a:r>
          </a:p>
        </p:txBody>
      </p:sp>
      <p:graphicFrame>
        <p:nvGraphicFramePr>
          <p:cNvPr id="68679" name="Group 71"/>
          <p:cNvGraphicFramePr>
            <a:graphicFrameLocks noGrp="1"/>
          </p:cNvGraphicFramePr>
          <p:nvPr/>
        </p:nvGraphicFramePr>
        <p:xfrm>
          <a:off x="539750" y="2060575"/>
          <a:ext cx="8178800" cy="3733483"/>
        </p:xfrm>
        <a:graphic>
          <a:graphicData uri="http://schemas.openxmlformats.org/drawingml/2006/table">
            <a:tbl>
              <a:tblPr/>
              <a:tblGrid>
                <a:gridCol w="647700"/>
                <a:gridCol w="2376488"/>
                <a:gridCol w="2881312"/>
                <a:gridCol w="2273300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Время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Обычное питание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Wellness продукты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Тенториум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Питьевой режим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7-30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Завтрак:  яблоко и чай с «Ассиль»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Первый завтрак с «Апицампой», например, с ряженкой 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Через 10-15 мин запить 200 мл чистой питьевой воды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10-00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Второй завтрак с «Апи-Элите»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Запить 200 мл чистой воды  подкисленной лимоном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12-30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Сначала «Апи-хит», затем первый перекус с «Апи-Элите»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Запить 200 мл чистой воды подкисленной лимоном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13-00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Обед:  салат, порция 1-го и 2-го блюда уменьшена на 30%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Через 30 мин  запить 200 мл    чистой воды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16-00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Полдник с «Юнис-Апи», чай с «Ассиль»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Через 10-15 мин  запить 200 мл чистой воды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18-30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Лёгкий ужин:  рыба или птица с гарниром, зелень, овощи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Перед ужином «Апи-Хит»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Через 30 мин после ужина запить 200 мл чистой воды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19-30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Специальное время для ежедневных домашних 50-60 минутных физических упражнений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20-30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После душа втереть крем «Тенториум» в проблемные части тела и массажные точки головы 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21-00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Яблоко и, если хотите, бокал красного сухого вина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Второй ужин с «Молочным коктейлем с хитозаном»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Через 30 мин запить 200 мл чистой воды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22-00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Отдых и подготовка ко сну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68674" name="Rectangle 385"/>
          <p:cNvSpPr>
            <a:spLocks noChangeArrowheads="1"/>
          </p:cNvSpPr>
          <p:nvPr/>
        </p:nvSpPr>
        <p:spPr bwMode="auto">
          <a:xfrm>
            <a:off x="0" y="697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 b="1"/>
          </a:p>
        </p:txBody>
      </p:sp>
      <p:sp>
        <p:nvSpPr>
          <p:cNvPr id="68675" name="Rectangle 423"/>
          <p:cNvSpPr>
            <a:spLocks noChangeArrowheads="1"/>
          </p:cNvSpPr>
          <p:nvPr/>
        </p:nvSpPr>
        <p:spPr bwMode="auto">
          <a:xfrm>
            <a:off x="468313" y="5949950"/>
            <a:ext cx="8351837" cy="64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ru-RU" i="0" dirty="0">
                <a:solidFill>
                  <a:schemeClr val="bg1"/>
                </a:solidFill>
              </a:rPr>
              <a:t>Примечание</a:t>
            </a:r>
          </a:p>
          <a:p>
            <a:pPr marL="228600" indent="-228600">
              <a:lnSpc>
                <a:spcPct val="75000"/>
              </a:lnSpc>
            </a:pPr>
            <a:r>
              <a:rPr lang="ru-RU" i="0" dirty="0" smtClean="0">
                <a:solidFill>
                  <a:schemeClr val="bg1"/>
                </a:solidFill>
              </a:rPr>
              <a:t>1. Суточная </a:t>
            </a:r>
            <a:r>
              <a:rPr lang="ru-RU" i="0" dirty="0">
                <a:solidFill>
                  <a:schemeClr val="bg1"/>
                </a:solidFill>
              </a:rPr>
              <a:t>калорийность обычного питания должна быть на 30% меньше, чем фактическая по весу!</a:t>
            </a:r>
          </a:p>
          <a:p>
            <a:pPr marL="228600" indent="-228600">
              <a:lnSpc>
                <a:spcPct val="75000"/>
              </a:lnSpc>
            </a:pPr>
            <a:r>
              <a:rPr lang="ru-RU" i="0" dirty="0" smtClean="0">
                <a:solidFill>
                  <a:schemeClr val="bg1"/>
                </a:solidFill>
              </a:rPr>
              <a:t>2. Воздержитесь </a:t>
            </a:r>
            <a:r>
              <a:rPr lang="ru-RU" i="0" dirty="0">
                <a:solidFill>
                  <a:schemeClr val="bg1"/>
                </a:solidFill>
              </a:rPr>
              <a:t>от жирной, </a:t>
            </a:r>
            <a:r>
              <a:rPr lang="ru-RU" i="0" dirty="0" smtClean="0">
                <a:solidFill>
                  <a:schemeClr val="bg1"/>
                </a:solidFill>
              </a:rPr>
              <a:t>копченной, </a:t>
            </a:r>
            <a:r>
              <a:rPr lang="ru-RU" i="0" dirty="0">
                <a:solidFill>
                  <a:schemeClr val="bg1"/>
                </a:solidFill>
              </a:rPr>
              <a:t>пересоленной пищи. Ешьте больше овощей, фруктов, зелени!</a:t>
            </a:r>
          </a:p>
          <a:p>
            <a:pPr>
              <a:lnSpc>
                <a:spcPct val="75000"/>
              </a:lnSpc>
            </a:pPr>
            <a:r>
              <a:rPr lang="ru-RU" i="0" dirty="0">
                <a:solidFill>
                  <a:schemeClr val="bg1"/>
                </a:solidFill>
              </a:rPr>
              <a:t>3. Ваша физическая активность должна быть на уровне не ниже среднего и у вас будут силы на это!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643438" y="620688"/>
            <a:ext cx="4500562" cy="360362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1000" b="1" i="0" dirty="0" smtClean="0">
                <a:solidFill>
                  <a:schemeClr val="tx1"/>
                </a:solidFill>
              </a:rPr>
              <a:t>ЛИНИЯ </a:t>
            </a:r>
            <a:r>
              <a:rPr lang="ru-RU" sz="1000" b="1" i="0" dirty="0">
                <a:solidFill>
                  <a:schemeClr val="tx1"/>
                </a:solidFill>
              </a:rPr>
              <a:t>«ГРАЦИЯ-ФИТНЕС-РЕЛАКС» ДЛЯ СНИЖЕНИЯ ВЕСА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endParaRPr lang="ru-RU" sz="1800" i="0">
              <a:solidFill>
                <a:schemeClr val="tx1"/>
              </a:solidFill>
            </a:endParaRPr>
          </a:p>
        </p:txBody>
      </p:sp>
      <p:sp>
        <p:nvSpPr>
          <p:cNvPr id="69634" name="Прямоугольник 5"/>
          <p:cNvSpPr>
            <a:spLocks noChangeArrowheads="1"/>
          </p:cNvSpPr>
          <p:nvPr/>
        </p:nvSpPr>
        <p:spPr bwMode="auto">
          <a:xfrm>
            <a:off x="4572000" y="260648"/>
            <a:ext cx="3194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000" b="1" i="0" dirty="0">
                <a:solidFill>
                  <a:srgbClr val="990000"/>
                </a:solidFill>
              </a:rPr>
              <a:t>TENTORIUM-WELLNESS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68313" y="1412875"/>
            <a:ext cx="867568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b="1" i="0" dirty="0">
                <a:solidFill>
                  <a:srgbClr val="990000"/>
                </a:solidFill>
              </a:rPr>
              <a:t>«ЖЁСТКИЙ ВАРИАНТ» </a:t>
            </a:r>
            <a:r>
              <a:rPr lang="ru-RU" sz="2800" i="0" dirty="0">
                <a:solidFill>
                  <a:srgbClr val="990000"/>
                </a:solidFill>
              </a:rPr>
              <a:t>СНИЖЕНИЯ ВЕСА</a:t>
            </a:r>
          </a:p>
        </p:txBody>
      </p:sp>
      <p:graphicFrame>
        <p:nvGraphicFramePr>
          <p:cNvPr id="69702" name="Group 70"/>
          <p:cNvGraphicFramePr>
            <a:graphicFrameLocks noGrp="1"/>
          </p:cNvGraphicFramePr>
          <p:nvPr/>
        </p:nvGraphicFramePr>
        <p:xfrm>
          <a:off x="468313" y="2060575"/>
          <a:ext cx="8424862" cy="3763772"/>
        </p:xfrm>
        <a:graphic>
          <a:graphicData uri="http://schemas.openxmlformats.org/drawingml/2006/table">
            <a:tbl>
              <a:tblPr/>
              <a:tblGrid>
                <a:gridCol w="647700"/>
                <a:gridCol w="2519362"/>
                <a:gridCol w="2487613"/>
                <a:gridCol w="374650"/>
                <a:gridCol w="239553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Время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Обычное питание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Wellness продукты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Тенториум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Питьевой режим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7-30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Завтрак: яблоко и чай с «Ассиль»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Первый завтрак с «Апицампой», например, с ряженкой 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Через 10-15 мин  запить 200 мл чистой питьевой воды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10-00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Второй завтрак с «Апи-Элите»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Запить 200 мл чистой воды  подкисленной лимоном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12-30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Сначала «Апи-хит», затем первый перекус с «Апи-Элите»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Запить 200 мл чистой воды подкисленной лимоном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13-00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Обед:  салат, порция 1-го и 2-го блюда уменьшена на 40% 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Через 30 мин  запить 200 мл    чистой воды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16-00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Полдник с «Юнис-Апи»,                      чай с «Ассиль»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Через 10-15 мин запить  200 мл чистой воды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18-30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Лёгкий ужин:  рыба или птица с гарниром, зелень, овощи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Перед ужином  - «Апи-Хит»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Через 30 мин после ужина  запить 200 мл чистой воды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19-30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Специальное время для ежедневных домашних 50-60 минутных физических упражнений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20-30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После душа втереть крем «Тенториум»  в проблемные части тела и массажные точки головы 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21-00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Если хотите, бокал красного сухого вина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Второй ужин с «Молочным коктейлем с хитозаном»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Через 30 мин  запить 200 мл чистой воды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22-00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Отдых и подготовка ко сну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9699" name="Rectangle 423"/>
          <p:cNvSpPr>
            <a:spLocks noChangeArrowheads="1"/>
          </p:cNvSpPr>
          <p:nvPr/>
        </p:nvSpPr>
        <p:spPr bwMode="auto">
          <a:xfrm>
            <a:off x="468313" y="5805488"/>
            <a:ext cx="84248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i="0" dirty="0">
                <a:solidFill>
                  <a:schemeClr val="bg1"/>
                </a:solidFill>
              </a:rPr>
              <a:t>Примечание:</a:t>
            </a:r>
          </a:p>
          <a:p>
            <a:r>
              <a:rPr lang="ru-RU" i="0" dirty="0">
                <a:solidFill>
                  <a:schemeClr val="bg1"/>
                </a:solidFill>
              </a:rPr>
              <a:t>1. Суточная калорийность обычного питания должна быть на </a:t>
            </a:r>
            <a:r>
              <a:rPr lang="ru-RU" i="0" dirty="0" smtClean="0">
                <a:solidFill>
                  <a:schemeClr val="bg1"/>
                </a:solidFill>
              </a:rPr>
              <a:t>40</a:t>
            </a:r>
            <a:r>
              <a:rPr lang="ru-RU" i="0" dirty="0">
                <a:solidFill>
                  <a:schemeClr val="bg1"/>
                </a:solidFill>
              </a:rPr>
              <a:t>% меньше, чем фактическая по весу!</a:t>
            </a:r>
          </a:p>
          <a:p>
            <a:r>
              <a:rPr lang="ru-RU" i="0" dirty="0">
                <a:solidFill>
                  <a:schemeClr val="bg1"/>
                </a:solidFill>
              </a:rPr>
              <a:t>2. Воздержитесь от жирной, </a:t>
            </a:r>
            <a:r>
              <a:rPr lang="ru-RU" i="0" dirty="0" smtClean="0">
                <a:solidFill>
                  <a:schemeClr val="bg1"/>
                </a:solidFill>
              </a:rPr>
              <a:t>копченной, </a:t>
            </a:r>
            <a:r>
              <a:rPr lang="ru-RU" i="0" dirty="0">
                <a:solidFill>
                  <a:schemeClr val="bg1"/>
                </a:solidFill>
              </a:rPr>
              <a:t>пересоленной пищи. Ешьте больше овощей, фруктов, зелени!</a:t>
            </a:r>
          </a:p>
          <a:p>
            <a:r>
              <a:rPr lang="ru-RU" i="0" dirty="0">
                <a:solidFill>
                  <a:schemeClr val="bg1"/>
                </a:solidFill>
              </a:rPr>
              <a:t>3. Ваша физическая активность должна быть на уровне не ниже среднего и у вас будут силы на это!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4643438" y="620688"/>
            <a:ext cx="4500562" cy="360362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1000" b="1" i="0" dirty="0" smtClean="0">
                <a:solidFill>
                  <a:schemeClr val="tx1"/>
                </a:solidFill>
              </a:rPr>
              <a:t>ЛИНИЯ </a:t>
            </a:r>
            <a:r>
              <a:rPr lang="ru-RU" sz="1000" b="1" i="0" dirty="0">
                <a:solidFill>
                  <a:schemeClr val="tx1"/>
                </a:solidFill>
              </a:rPr>
              <a:t>«ГРАЦИЯ-ФИТНЕС-РЕЛАКС» ДЛЯ СНИЖЕНИЯ ВЕСА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endParaRPr lang="ru-RU" sz="1800" i="0">
              <a:solidFill>
                <a:schemeClr val="tx1"/>
              </a:solidFill>
            </a:endParaRPr>
          </a:p>
        </p:txBody>
      </p:sp>
      <p:sp>
        <p:nvSpPr>
          <p:cNvPr id="70658" name="Прямоугольник 5"/>
          <p:cNvSpPr>
            <a:spLocks noChangeArrowheads="1"/>
          </p:cNvSpPr>
          <p:nvPr/>
        </p:nvSpPr>
        <p:spPr bwMode="auto">
          <a:xfrm>
            <a:off x="4572000" y="260648"/>
            <a:ext cx="3194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000" b="1" i="0" dirty="0">
                <a:solidFill>
                  <a:srgbClr val="990000"/>
                </a:solidFill>
              </a:rPr>
              <a:t>TENTORIUM-WELLNESS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68313" y="1412875"/>
            <a:ext cx="8675687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b="1" i="0" dirty="0">
                <a:solidFill>
                  <a:srgbClr val="990000"/>
                </a:solidFill>
              </a:rPr>
              <a:t>РЕКОМЕДАЦИИ</a:t>
            </a:r>
            <a:r>
              <a:rPr lang="ru-RU" sz="2800" i="0" dirty="0">
                <a:solidFill>
                  <a:srgbClr val="990000"/>
                </a:solidFill>
              </a:rPr>
              <a:t> ДЛЯ ФИЗИЧЕСКИХ</a:t>
            </a:r>
          </a:p>
          <a:p>
            <a:pPr>
              <a:defRPr/>
            </a:pPr>
            <a:r>
              <a:rPr lang="ru-RU" sz="2800" i="0" dirty="0">
                <a:solidFill>
                  <a:srgbClr val="990000"/>
                </a:solidFill>
              </a:rPr>
              <a:t>УПРАЖНЕНИИЙ В ДОМАШНИХ УСЛОВИЯХ</a:t>
            </a:r>
          </a:p>
        </p:txBody>
      </p:sp>
      <p:graphicFrame>
        <p:nvGraphicFramePr>
          <p:cNvPr id="70678" name="Group 22"/>
          <p:cNvGraphicFramePr>
            <a:graphicFrameLocks noGrp="1"/>
          </p:cNvGraphicFramePr>
          <p:nvPr/>
        </p:nvGraphicFramePr>
        <p:xfrm>
          <a:off x="468313" y="2420938"/>
          <a:ext cx="8351837" cy="4187190"/>
        </p:xfrm>
        <a:graphic>
          <a:graphicData uri="http://schemas.openxmlformats.org/drawingml/2006/table">
            <a:tbl>
              <a:tblPr/>
              <a:tblGrid>
                <a:gridCol w="1511300"/>
                <a:gridCol w="6840537"/>
              </a:tblGrid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10-15 мин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b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разогрев </a:t>
                      </a:r>
                      <a:b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стиле «Драйв»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Наденьте удобную и свободную одежду.  Включите рок-н-рольную музыку и начинайте танцевать. При этом всё добавляя и добавляя экспрессии, импровизации и амплитуды в движениях. По мере вашей тренированности увеличивайте интенсивность движений. Помните!  На вас пока никто не смотрит. Будьте сами собой, и вы удивите всех!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00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25-35 мин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основные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упражнения в стиле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«Работаем на Результат»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Вращение на круге с напряжением мышц брюшного пресса, а также вращение обруча.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Прыжки со скакалкой, постепенно со временем усложняйте элементы упражнения.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Лёжа не спине поочередно выполняем упражнение «велосипед и ножницы».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 Лёжа на спине с закрепленными стопами для упора, например, под диваном,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переходим в  положение сидя и лёжа. Руки сжаты в кулаки и находятся перед грудью.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 Поочередно лежа на боку с упором на локоть, предплечье и ладонь одноименной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руки, поддерживая устойчивость упором на ладонь другой руки перед собой, делаем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упражнение «сухой лист», поднимая выпрямленные и сведенные вместе ноги вверх 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переди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затем -  в исходное положение,  затем - вверх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 кзади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 Упражнение «отжимание от пола» (женщины на ладонях, мужчины на кулаках).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 Лёжа на животе с вытянутыми вперед руками, одновременно 3 раза поднимаем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сведённые вместе ноги и руки, затем несколько секунд держим положение «отрыв» рук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 ног от пола, затем расслабляемся и отдыхаем.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 Все упражнения выполняем 3-5 мин (на вдохе напряжение, на выдохе расслабление).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20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5-10 мин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восстановление в стиле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«Восточная Релаксация»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Малый комплекс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психо-физической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дыхательной гимнастики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Тай-цзы-Цюань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Исходное положение «Улыбка Будды».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Встали прямо, ноги на ширине плеч и чуть согнуты в коленях. Подали таз чуть вперед, плечи расправили и расслабили. Руки расслаблены, ладони свободно лежат на животе. Голову держим прямо, как будто она подвешена за макушку, губы слегка сомкнуты, кончик языка слегка прижат к верхнему нёбу. Глаза закрыты, расслабили мимические мышцы лица, мысленно улыбнулись себе и постарались увидеть себя со стороны. Задержитесь в этой позе 2-3 мин. Дышите спокойно.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4643438" y="620688"/>
            <a:ext cx="4500562" cy="360362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1000" b="1" i="0" dirty="0" smtClean="0">
                <a:solidFill>
                  <a:schemeClr val="tx1"/>
                </a:solidFill>
              </a:rPr>
              <a:t>ЛИНИЯ </a:t>
            </a:r>
            <a:r>
              <a:rPr lang="ru-RU" sz="1000" b="1" i="0" dirty="0">
                <a:solidFill>
                  <a:schemeClr val="tx1"/>
                </a:solidFill>
              </a:rPr>
              <a:t>«ГРАЦИЯ-ФИТНЕС-РЕЛАКС» ДЛЯ СНИЖЕНИЯ ВЕСА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endParaRPr lang="ru-RU" sz="1800" i="0">
              <a:solidFill>
                <a:schemeClr val="tx1"/>
              </a:solidFill>
            </a:endParaRPr>
          </a:p>
        </p:txBody>
      </p:sp>
      <p:sp>
        <p:nvSpPr>
          <p:cNvPr id="71682" name="Прямоугольник 5"/>
          <p:cNvSpPr>
            <a:spLocks noChangeArrowheads="1"/>
          </p:cNvSpPr>
          <p:nvPr/>
        </p:nvSpPr>
        <p:spPr bwMode="auto">
          <a:xfrm>
            <a:off x="4572000" y="260648"/>
            <a:ext cx="3194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000" b="1" i="0" dirty="0">
                <a:solidFill>
                  <a:srgbClr val="990000"/>
                </a:solidFill>
              </a:rPr>
              <a:t>TENTORIUM-WELLNESS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68313" y="1412875"/>
            <a:ext cx="8675687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b="1" i="0" dirty="0">
                <a:solidFill>
                  <a:srgbClr val="990000"/>
                </a:solidFill>
              </a:rPr>
              <a:t>РЕКОМЕДАЦИИ</a:t>
            </a:r>
            <a:r>
              <a:rPr lang="ru-RU" sz="2800" i="0" dirty="0">
                <a:solidFill>
                  <a:srgbClr val="990000"/>
                </a:solidFill>
              </a:rPr>
              <a:t> ДЛЯ ФИЗИЧЕСКИХ</a:t>
            </a:r>
          </a:p>
          <a:p>
            <a:pPr>
              <a:defRPr/>
            </a:pPr>
            <a:r>
              <a:rPr lang="ru-RU" sz="2800" i="0" dirty="0">
                <a:solidFill>
                  <a:srgbClr val="990000"/>
                </a:solidFill>
              </a:rPr>
              <a:t>УПРАЖНЕНИИЙ В ДОМАШНИХ УСЛОВИЯХ</a:t>
            </a:r>
          </a:p>
        </p:txBody>
      </p:sp>
      <p:graphicFrame>
        <p:nvGraphicFramePr>
          <p:cNvPr id="71698" name="Group 18"/>
          <p:cNvGraphicFramePr>
            <a:graphicFrameLocks noGrp="1"/>
          </p:cNvGraphicFramePr>
          <p:nvPr/>
        </p:nvGraphicFramePr>
        <p:xfrm>
          <a:off x="468313" y="2492375"/>
          <a:ext cx="8208962" cy="3997643"/>
        </p:xfrm>
        <a:graphic>
          <a:graphicData uri="http://schemas.openxmlformats.org/drawingml/2006/table">
            <a:tbl>
              <a:tblPr/>
              <a:tblGrid>
                <a:gridCol w="1800225"/>
                <a:gridCol w="6408737"/>
              </a:tblGrid>
              <a:tr h="13335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Восстановление </a:t>
                      </a:r>
                      <a:b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стиле «Восточная релаксация»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Второе упражнение «Естественное диафрагмальное дыхание».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Остаемся в той же позе. Ноги на ширине плеч. Руки для контроля ладонями на животе. Голову держим прямо, как будто она подвешена за макушку, кончик языка слегка прижат к верхнему нёбу, губы слегка сомкнуты. Глаза закрыты, расслабили мимические мышцы лица, мысленно улыбнулись себе и постарались увидеть себя со стороны. Медленно через нос делаем глубокий вдох и одновременно медленно максимально выпячиваем живот - «Раз». На максимальном вдохе задержались на 2-3 секунды. Затем медленно и максимально выдыхаем также через нос, втягивая при этом живот, помогая прессом и ладонями  - «Два». И также задержались на 2-3 секунды. Упражнение делаем медленно, текуче, непрерывно и расслабленно по 3-4 раза, чтобы почувствовать диафрагму.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2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Третье упражнение «Парадоксальное диафрагмальное дыхание».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Остаемся в той же позиции. Руки для контроля на животе. Голову держим прямо, как будто она подвешена за макушку, кончик языка слегка прижат к верхнему нёбу, губы слегка сомкнуты. Закрыли глаза, расслабили мимические мышцы лица, мысленно улыбнулись себе и постарались увидеть себя со стороны. Медленно через нос делаем глубокий вдох, максимально при этом втягиваем живот  - «Раз», помогаем прессом и ладонями. На максимальном вдохе задержались на 2-3 секунды и на медленном выдохе через нос максимально выпячиваем живот  - «Два». И также задержались на 2-3 секунды. Упражнение делаем медленно, текуче, непрерывно и расслабленно по 3-4 раза, чтобы почувствовать диафрагму.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4. Завершаем «Малый комплекс» упражнением «Успокоить эфир».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Остаемся в той же позиции. Встали прямо, ноги на ширине плеч и чуть согнуты в коленях. Таз подали чуть вперед, плечи расправили и расслабили. Руки расслабили и для контроля, держим их ладонями на животе. Голову держим прямо, как будто она подвешена за макушку, кончик языка слегка прижат к верхнему нёбу, губы слегка сомкнуты. Глаза закрыты, расслабили мимические мышцы, мысленно улыбнулись себе и постарались увидеть себя со стороны.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4643438" y="620688"/>
            <a:ext cx="4500562" cy="360362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1000" b="1" i="0" dirty="0" smtClean="0">
                <a:solidFill>
                  <a:schemeClr val="tx1"/>
                </a:solidFill>
              </a:rPr>
              <a:t>ЛИНИЯ </a:t>
            </a:r>
            <a:r>
              <a:rPr lang="ru-RU" sz="1000" b="1" i="0" dirty="0">
                <a:solidFill>
                  <a:schemeClr val="tx1"/>
                </a:solidFill>
              </a:rPr>
              <a:t>«ГРАЦИЯ-ФИТНЕС-РЕЛАКС» ДЛЯ СНИЖЕНИЯ ВЕСА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Прямоугольник 5"/>
          <p:cNvSpPr>
            <a:spLocks noChangeArrowheads="1"/>
          </p:cNvSpPr>
          <p:nvPr/>
        </p:nvSpPr>
        <p:spPr bwMode="auto">
          <a:xfrm>
            <a:off x="4572000" y="260648"/>
            <a:ext cx="3194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000" b="1" i="0" dirty="0">
                <a:solidFill>
                  <a:srgbClr val="990000"/>
                </a:solidFill>
              </a:rPr>
              <a:t>TENTORIUM-WELLNESS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68313" y="1412875"/>
            <a:ext cx="8675687" cy="79198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b="1" i="0" dirty="0">
                <a:solidFill>
                  <a:srgbClr val="990000"/>
                </a:solidFill>
              </a:rPr>
              <a:t>РЕКОМЕДАЦИИ</a:t>
            </a:r>
            <a:r>
              <a:rPr lang="ru-RU" sz="2800" i="0" dirty="0">
                <a:solidFill>
                  <a:srgbClr val="990000"/>
                </a:solidFill>
              </a:rPr>
              <a:t> ДЛЯ ФИЗИЧЕСКИХ</a:t>
            </a:r>
          </a:p>
          <a:p>
            <a:pPr>
              <a:defRPr/>
            </a:pPr>
            <a:r>
              <a:rPr lang="ru-RU" sz="2800" i="0" dirty="0">
                <a:solidFill>
                  <a:srgbClr val="990000"/>
                </a:solidFill>
              </a:rPr>
              <a:t>УПРАЖНЕНИИЙ В ДОМАШНИХ УСЛОВИЯХ</a:t>
            </a:r>
          </a:p>
        </p:txBody>
      </p:sp>
      <p:graphicFrame>
        <p:nvGraphicFramePr>
          <p:cNvPr id="72722" name="Group 18"/>
          <p:cNvGraphicFramePr>
            <a:graphicFrameLocks noGrp="1"/>
          </p:cNvGraphicFramePr>
          <p:nvPr/>
        </p:nvGraphicFramePr>
        <p:xfrm>
          <a:off x="467544" y="2276872"/>
          <a:ext cx="8385175" cy="1728192"/>
        </p:xfrm>
        <a:graphic>
          <a:graphicData uri="http://schemas.openxmlformats.org/drawingml/2006/table">
            <a:tbl>
              <a:tblPr/>
              <a:tblGrid>
                <a:gridCol w="1800225"/>
                <a:gridCol w="6584950"/>
              </a:tblGrid>
              <a:tr h="1728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Восстановление</a:t>
                      </a:r>
                      <a:b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стиле </a:t>
                      </a:r>
                      <a:b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«Восточная релаксация» 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Затем начинаем расслабленно, медленно и максимально дышать через нос (без пауз) естественным диафрагмальным дыханием. Причём во время медленного максимального вдоха, максимально выпячивая живот, пытаемся продолжительно и точно соразмерно длине вдоха, «проговорить на уровне гортани» слово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Хэ-э-э-н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» (губы сомкнуты). Затем на медленном максимальном выдохе – максимально втягивая живот, помогая прессом и ладонями, пытаемся продолжительно и точно соразмерно длине выдоха, «проговорить на уровне гортани» слово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Ха-а-а-х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» (губы сомкнуты). Упражнение выполняем медленно, непрерывно, текуче, слитно и расслабленно 10-15 раз. После чего также расслабленно на 2-3 мин остаемся в той же позе, при этом дышим обычными, но расслабленными вдохами и выдохами через нос, кончиком языка касаемся верхнего неба, мимические мышцы лица расслаблены, мысленно улыбаемся себе, наблюдая себя со стороны. 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716" name="Rectangle 54"/>
          <p:cNvSpPr>
            <a:spLocks noChangeArrowheads="1"/>
          </p:cNvSpPr>
          <p:nvPr/>
        </p:nvSpPr>
        <p:spPr bwMode="auto">
          <a:xfrm>
            <a:off x="0" y="6796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 b="1"/>
          </a:p>
        </p:txBody>
      </p:sp>
      <p:sp>
        <p:nvSpPr>
          <p:cNvPr id="72717" name="Rectangle 88"/>
          <p:cNvSpPr>
            <a:spLocks noChangeArrowheads="1"/>
          </p:cNvSpPr>
          <p:nvPr/>
        </p:nvSpPr>
        <p:spPr bwMode="auto">
          <a:xfrm>
            <a:off x="539552" y="4293096"/>
            <a:ext cx="8352854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ru-RU" sz="1000" i="0" dirty="0">
                <a:solidFill>
                  <a:schemeClr val="bg1"/>
                </a:solidFill>
              </a:rPr>
              <a:t>Все дыхательные движения делаются медленно, чтобы не кружилась голова. Добиваемся того, чтобы дыхание и «слова» «</a:t>
            </a:r>
            <a:r>
              <a:rPr lang="ru-RU" sz="1000" i="0" dirty="0" err="1">
                <a:solidFill>
                  <a:schemeClr val="bg1"/>
                </a:solidFill>
              </a:rPr>
              <a:t>х-э-э-э-н</a:t>
            </a:r>
            <a:r>
              <a:rPr lang="ru-RU" sz="1000" i="0" dirty="0">
                <a:solidFill>
                  <a:schemeClr val="bg1"/>
                </a:solidFill>
              </a:rPr>
              <a:t>» и «</a:t>
            </a:r>
            <a:r>
              <a:rPr lang="ru-RU" sz="1000" i="0" dirty="0" err="1">
                <a:solidFill>
                  <a:schemeClr val="bg1"/>
                </a:solidFill>
              </a:rPr>
              <a:t>х-а-а-а-х</a:t>
            </a:r>
            <a:r>
              <a:rPr lang="ru-RU" sz="1000" i="0" dirty="0">
                <a:solidFill>
                  <a:schemeClr val="bg1"/>
                </a:solidFill>
              </a:rPr>
              <a:t>» были как можно более шумными. </a:t>
            </a:r>
            <a:r>
              <a:rPr lang="ru-RU" sz="1000" i="0" dirty="0" smtClean="0">
                <a:solidFill>
                  <a:schemeClr val="bg1"/>
                </a:solidFill>
              </a:rPr>
              <a:t>При </a:t>
            </a:r>
            <a:r>
              <a:rPr lang="ru-RU" sz="1000" i="0" dirty="0">
                <a:solidFill>
                  <a:schemeClr val="bg1"/>
                </a:solidFill>
              </a:rPr>
              <a:t>этом добиваемся ясного мысленного контроля в четырёх направлениях. </a:t>
            </a:r>
          </a:p>
          <a:p>
            <a:r>
              <a:rPr lang="ru-RU" sz="1000" i="0" dirty="0">
                <a:solidFill>
                  <a:schemeClr val="bg1"/>
                </a:solidFill>
              </a:rPr>
              <a:t>А) Плавность дыхательных  движений. Б) Расслабленность тела и мозга. </a:t>
            </a:r>
          </a:p>
          <a:p>
            <a:r>
              <a:rPr lang="ru-RU" sz="1000" i="0" dirty="0">
                <a:solidFill>
                  <a:schemeClr val="bg1"/>
                </a:solidFill>
              </a:rPr>
              <a:t>В) </a:t>
            </a:r>
            <a:r>
              <a:rPr lang="ru-RU" sz="1000" i="0" dirty="0" smtClean="0">
                <a:solidFill>
                  <a:schemeClr val="bg1"/>
                </a:solidFill>
              </a:rPr>
              <a:t>Равномерно-шумное дыхание. </a:t>
            </a:r>
            <a:r>
              <a:rPr lang="ru-RU" sz="1000" i="0" dirty="0">
                <a:solidFill>
                  <a:schemeClr val="bg1"/>
                </a:solidFill>
              </a:rPr>
              <a:t>Г) Глаза закрыты, но мы мысленно видим себя со стороны и представляем </a:t>
            </a:r>
            <a:r>
              <a:rPr lang="ru-RU" sz="1000" i="0" dirty="0" smtClean="0">
                <a:solidFill>
                  <a:schemeClr val="bg1"/>
                </a:solidFill>
              </a:rPr>
              <a:t>как </a:t>
            </a:r>
            <a:r>
              <a:rPr lang="ru-RU" sz="1000" i="0" dirty="0">
                <a:solidFill>
                  <a:schemeClr val="bg1"/>
                </a:solidFill>
              </a:rPr>
              <a:t>полностью расправляются и спадаются легкие, спокойно работает сердце и мозг, как поднимается и опускается купол диафрагмы, массируется большой сальник, органы брюшной полости и малого таза. Комплекс  выполняем  по 5 минут. Затем по мере тренировки </a:t>
            </a:r>
            <a:r>
              <a:rPr lang="ru-RU" sz="1000" i="0" dirty="0" smtClean="0">
                <a:solidFill>
                  <a:schemeClr val="bg1"/>
                </a:solidFill>
              </a:rPr>
              <a:t>по 10 </a:t>
            </a:r>
            <a:r>
              <a:rPr lang="ru-RU" sz="1000" i="0" dirty="0">
                <a:solidFill>
                  <a:schemeClr val="bg1"/>
                </a:solidFill>
              </a:rPr>
              <a:t>минут.</a:t>
            </a:r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0" y="4077072"/>
            <a:ext cx="2267744" cy="21602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b="1" i="0" dirty="0">
                <a:solidFill>
                  <a:schemeClr val="bg1"/>
                </a:solidFill>
              </a:rPr>
              <a:t>Важные примечания</a:t>
            </a:r>
          </a:p>
        </p:txBody>
      </p:sp>
      <p:sp>
        <p:nvSpPr>
          <p:cNvPr id="72719" name="Rectangle 90"/>
          <p:cNvSpPr>
            <a:spLocks noChangeArrowheads="1"/>
          </p:cNvSpPr>
          <p:nvPr/>
        </p:nvSpPr>
        <p:spPr bwMode="auto">
          <a:xfrm>
            <a:off x="539552" y="5661248"/>
            <a:ext cx="8280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1000" b="1" i="0" dirty="0">
                <a:solidFill>
                  <a:schemeClr val="bg1"/>
                </a:solidFill>
              </a:rPr>
              <a:t>Во-первых,</a:t>
            </a:r>
            <a:r>
              <a:rPr lang="ru-RU" sz="1000" i="0" dirty="0">
                <a:solidFill>
                  <a:schemeClr val="bg1"/>
                </a:solidFill>
              </a:rPr>
              <a:t> она  улучшает кровообращение сердца, легких, мозга, органов брюшной полости и малого таза</a:t>
            </a:r>
            <a:r>
              <a:rPr lang="ru-RU" sz="1000" b="1" i="0" dirty="0">
                <a:solidFill>
                  <a:schemeClr val="bg1"/>
                </a:solidFill>
              </a:rPr>
              <a:t>. </a:t>
            </a:r>
          </a:p>
          <a:p>
            <a:r>
              <a:rPr lang="ru-RU" sz="1000" b="1" i="0" dirty="0">
                <a:solidFill>
                  <a:schemeClr val="bg1"/>
                </a:solidFill>
              </a:rPr>
              <a:t>Во-вторых</a:t>
            </a:r>
            <a:r>
              <a:rPr lang="ru-RU" sz="1000" i="0" dirty="0">
                <a:solidFill>
                  <a:schemeClr val="bg1"/>
                </a:solidFill>
              </a:rPr>
              <a:t>, позволяет регулировать частоту пульса и уровень </a:t>
            </a:r>
            <a:r>
              <a:rPr lang="ru-RU" sz="1000" i="0" dirty="0" smtClean="0">
                <a:solidFill>
                  <a:schemeClr val="bg1"/>
                </a:solidFill>
              </a:rPr>
              <a:t>АД, за счёт полной релаксации до ощущения «пустой головы».</a:t>
            </a:r>
            <a:endParaRPr lang="ru-RU" sz="1000" i="0" dirty="0">
              <a:solidFill>
                <a:schemeClr val="bg1"/>
              </a:solidFill>
            </a:endParaRPr>
          </a:p>
          <a:p>
            <a:r>
              <a:rPr lang="ru-RU" sz="1000" b="1" i="0" dirty="0">
                <a:solidFill>
                  <a:schemeClr val="bg1"/>
                </a:solidFill>
              </a:rPr>
              <a:t>В-третьих,</a:t>
            </a:r>
            <a:r>
              <a:rPr lang="ru-RU" sz="1000" i="0" dirty="0">
                <a:solidFill>
                  <a:schemeClr val="bg1"/>
                </a:solidFill>
              </a:rPr>
              <a:t> эффективно «расплавляет» внутренностный жир большого сальника брюшной полости. В результате чего, эффективно снижается масса тела и уменьшается объем талии. </a:t>
            </a:r>
          </a:p>
          <a:p>
            <a:r>
              <a:rPr lang="ru-RU" sz="1000" b="1" i="0" dirty="0">
                <a:solidFill>
                  <a:schemeClr val="bg1"/>
                </a:solidFill>
              </a:rPr>
              <a:t>В-четвертых,</a:t>
            </a:r>
            <a:r>
              <a:rPr lang="ru-RU" sz="1000" i="0" dirty="0">
                <a:solidFill>
                  <a:schemeClr val="bg1"/>
                </a:solidFill>
              </a:rPr>
              <a:t> диафрагмальная гимнастика быстро повышает уровень энергии в организме, улучшая обмен веществ, умственную и физическую работоспособность.</a:t>
            </a: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5373216"/>
            <a:ext cx="7019925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b="1" i="0" dirty="0">
                <a:solidFill>
                  <a:schemeClr val="bg1"/>
                </a:solidFill>
              </a:rPr>
              <a:t>Для чего данная гимнастика нужна не только взрослым, но и детям и подросткам: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4643438" y="620688"/>
            <a:ext cx="4500562" cy="360362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1000" b="1" i="0" dirty="0" smtClean="0">
                <a:solidFill>
                  <a:schemeClr val="tx1"/>
                </a:solidFill>
              </a:rPr>
              <a:t>ЛИНИЯ </a:t>
            </a:r>
            <a:r>
              <a:rPr lang="ru-RU" sz="1000" b="1" i="0" dirty="0">
                <a:solidFill>
                  <a:schemeClr val="tx1"/>
                </a:solidFill>
              </a:rPr>
              <a:t>«ГРАЦИЯ-ФИТНЕС-РЕЛАКС» ДЛЯ СНИЖЕНИЯ ВЕСА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5"/>
          <p:cNvSpPr>
            <a:spLocks noChangeArrowheads="1"/>
          </p:cNvSpPr>
          <p:nvPr/>
        </p:nvSpPr>
        <p:spPr bwMode="auto">
          <a:xfrm>
            <a:off x="4572000" y="404813"/>
            <a:ext cx="429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>
                <a:solidFill>
                  <a:srgbClr val="990000"/>
                </a:solidFill>
              </a:rPr>
              <a:t>ПРОЕКТ TENTORIUM-WELLNESS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0" y="3141663"/>
            <a:ext cx="4211638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sz="2800" b="1" i="0">
              <a:solidFill>
                <a:srgbClr val="990000"/>
              </a:solidFill>
            </a:endParaRPr>
          </a:p>
        </p:txBody>
      </p:sp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0" y="3789363"/>
            <a:ext cx="4211638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sz="2800" b="1" i="0">
              <a:solidFill>
                <a:srgbClr val="990000"/>
              </a:solidFill>
            </a:endParaRPr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4508500"/>
            <a:ext cx="4211638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sz="2800" b="1" i="0">
              <a:solidFill>
                <a:srgbClr val="990000"/>
              </a:solidFill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0" y="5157788"/>
            <a:ext cx="4211638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sz="2800" b="1" i="0">
              <a:solidFill>
                <a:srgbClr val="990000"/>
              </a:solidFill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5876925"/>
            <a:ext cx="4211638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sz="2800" b="1" i="0">
              <a:solidFill>
                <a:srgbClr val="990000"/>
              </a:solidFill>
            </a:endParaRPr>
          </a:p>
        </p:txBody>
      </p:sp>
      <p:sp>
        <p:nvSpPr>
          <p:cNvPr id="19463" name="Rectangle 1"/>
          <p:cNvSpPr>
            <a:spLocks noChangeArrowheads="1"/>
          </p:cNvSpPr>
          <p:nvPr/>
        </p:nvSpPr>
        <p:spPr bwMode="auto">
          <a:xfrm>
            <a:off x="865188" y="3149600"/>
            <a:ext cx="3240087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 sz="2200" b="1" i="0" dirty="0">
                <a:solidFill>
                  <a:srgbClr val="990000"/>
                </a:solidFill>
              </a:rPr>
              <a:t>Первый критерий</a:t>
            </a:r>
          </a:p>
          <a:p>
            <a:pPr algn="r"/>
            <a:r>
              <a:rPr lang="ru-RU" sz="2200" b="1" i="0" dirty="0">
                <a:solidFill>
                  <a:srgbClr val="990000"/>
                </a:solidFill>
              </a:rPr>
              <a:t> </a:t>
            </a:r>
          </a:p>
          <a:p>
            <a:pPr algn="r" eaLnBrk="0" hangingPunct="0"/>
            <a:r>
              <a:rPr lang="ru-RU" sz="2200" b="1" i="0" dirty="0">
                <a:solidFill>
                  <a:srgbClr val="990000"/>
                </a:solidFill>
              </a:rPr>
              <a:t>Второй критерий</a:t>
            </a:r>
          </a:p>
          <a:p>
            <a:pPr algn="r" eaLnBrk="0" hangingPunct="0"/>
            <a:endParaRPr lang="ru-RU" sz="2200" b="1" i="0" dirty="0">
              <a:solidFill>
                <a:srgbClr val="990000"/>
              </a:solidFill>
            </a:endParaRPr>
          </a:p>
          <a:p>
            <a:pPr algn="r" eaLnBrk="0" hangingPunct="0"/>
            <a:r>
              <a:rPr lang="ru-RU" sz="2200" b="1" i="0" dirty="0">
                <a:solidFill>
                  <a:srgbClr val="990000"/>
                </a:solidFill>
              </a:rPr>
              <a:t>Третий критерий</a:t>
            </a:r>
          </a:p>
          <a:p>
            <a:pPr algn="r" eaLnBrk="0" hangingPunct="0"/>
            <a:endParaRPr lang="ru-RU" sz="2200" b="1" i="0" dirty="0">
              <a:solidFill>
                <a:srgbClr val="990000"/>
              </a:solidFill>
            </a:endParaRPr>
          </a:p>
          <a:p>
            <a:pPr algn="r" eaLnBrk="0" hangingPunct="0"/>
            <a:r>
              <a:rPr lang="ru-RU" sz="2200" b="1" i="0" dirty="0">
                <a:solidFill>
                  <a:srgbClr val="990000"/>
                </a:solidFill>
              </a:rPr>
              <a:t>Четвертый критерий</a:t>
            </a:r>
          </a:p>
          <a:p>
            <a:pPr algn="r" eaLnBrk="0" hangingPunct="0"/>
            <a:endParaRPr lang="ru-RU" sz="2200" b="1" i="0" dirty="0">
              <a:solidFill>
                <a:srgbClr val="990000"/>
              </a:solidFill>
            </a:endParaRPr>
          </a:p>
          <a:p>
            <a:pPr algn="r" eaLnBrk="0" hangingPunct="0"/>
            <a:r>
              <a:rPr lang="ru-RU" sz="2200" b="1" i="0" dirty="0">
                <a:solidFill>
                  <a:srgbClr val="990000"/>
                </a:solidFill>
              </a:rPr>
              <a:t>Пятый критерий</a:t>
            </a:r>
          </a:p>
        </p:txBody>
      </p:sp>
      <p:sp>
        <p:nvSpPr>
          <p:cNvPr id="19464" name="Rectangle 1"/>
          <p:cNvSpPr>
            <a:spLocks noChangeArrowheads="1"/>
          </p:cNvSpPr>
          <p:nvPr/>
        </p:nvSpPr>
        <p:spPr bwMode="auto">
          <a:xfrm>
            <a:off x="4321175" y="3213100"/>
            <a:ext cx="482282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200" i="0" dirty="0">
                <a:solidFill>
                  <a:schemeClr val="bg1"/>
                </a:solidFill>
              </a:rPr>
              <a:t>– эффективность метода. </a:t>
            </a:r>
          </a:p>
          <a:p>
            <a:pPr algn="just"/>
            <a:r>
              <a:rPr lang="ru-RU" sz="2200" i="0" dirty="0">
                <a:solidFill>
                  <a:schemeClr val="bg1"/>
                </a:solidFill>
              </a:rPr>
              <a:t> </a:t>
            </a:r>
          </a:p>
          <a:p>
            <a:pPr algn="just" eaLnBrk="0" hangingPunct="0"/>
            <a:r>
              <a:rPr lang="ru-RU" sz="2200" i="0" dirty="0">
                <a:solidFill>
                  <a:schemeClr val="bg1"/>
                </a:solidFill>
              </a:rPr>
              <a:t>– стабильность результата. </a:t>
            </a:r>
          </a:p>
          <a:p>
            <a:pPr algn="just" eaLnBrk="0" hangingPunct="0"/>
            <a:endParaRPr lang="ru-RU" sz="2200" i="0" dirty="0">
              <a:solidFill>
                <a:schemeClr val="bg1"/>
              </a:solidFill>
            </a:endParaRPr>
          </a:p>
          <a:p>
            <a:pPr algn="just" eaLnBrk="0" hangingPunct="0"/>
            <a:r>
              <a:rPr lang="ru-RU" sz="2200" i="0" dirty="0">
                <a:solidFill>
                  <a:schemeClr val="bg1"/>
                </a:solidFill>
              </a:rPr>
              <a:t>– безвредность метода.</a:t>
            </a:r>
          </a:p>
          <a:p>
            <a:pPr algn="just" eaLnBrk="0" hangingPunct="0"/>
            <a:endParaRPr lang="ru-RU" sz="2200" i="0" dirty="0">
              <a:solidFill>
                <a:schemeClr val="bg1"/>
              </a:solidFill>
            </a:endParaRPr>
          </a:p>
          <a:p>
            <a:pPr algn="just" eaLnBrk="0" hangingPunct="0"/>
            <a:r>
              <a:rPr lang="ru-RU" sz="2200" i="0" dirty="0">
                <a:solidFill>
                  <a:schemeClr val="bg1"/>
                </a:solidFill>
              </a:rPr>
              <a:t>– доступность метода. </a:t>
            </a:r>
          </a:p>
          <a:p>
            <a:pPr algn="just" eaLnBrk="0" hangingPunct="0"/>
            <a:endParaRPr lang="ru-RU" sz="2200" i="0" dirty="0">
              <a:solidFill>
                <a:schemeClr val="bg1"/>
              </a:solidFill>
            </a:endParaRPr>
          </a:p>
          <a:p>
            <a:pPr algn="just" eaLnBrk="0" hangingPunct="0"/>
            <a:r>
              <a:rPr lang="ru-RU" sz="2200" i="0" dirty="0">
                <a:solidFill>
                  <a:schemeClr val="bg1"/>
                </a:solidFill>
              </a:rPr>
              <a:t>– приемлемость метода. </a:t>
            </a: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79388" y="1341438"/>
            <a:ext cx="8675687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600" b="1" i="0" dirty="0">
                <a:solidFill>
                  <a:srgbClr val="990000"/>
                </a:solidFill>
                <a:latin typeface="+mj-lt"/>
              </a:rPr>
              <a:t>СОВРЕМЕННЫЕ МЕТОДЫ</a:t>
            </a:r>
          </a:p>
          <a:p>
            <a:pPr>
              <a:defRPr/>
            </a:pPr>
            <a:r>
              <a:rPr lang="ru-RU" sz="2600" b="1" i="0" dirty="0">
                <a:solidFill>
                  <a:srgbClr val="990000"/>
                </a:solidFill>
                <a:latin typeface="+mj-lt"/>
              </a:rPr>
              <a:t>"СЖИГАНИЯ" ЛИШНЕГО ЖИРА</a:t>
            </a:r>
            <a:r>
              <a:rPr lang="ru-RU" sz="2600" i="0" dirty="0">
                <a:solidFill>
                  <a:srgbClr val="990000"/>
                </a:solidFill>
                <a:latin typeface="+mj-lt"/>
              </a:rPr>
              <a:t>, ДОЛЖНЫ</a:t>
            </a:r>
          </a:p>
          <a:p>
            <a:pPr>
              <a:defRPr/>
            </a:pPr>
            <a:r>
              <a:rPr lang="ru-RU" sz="2600" i="0" dirty="0">
                <a:solidFill>
                  <a:srgbClr val="990000"/>
                </a:solidFill>
                <a:latin typeface="+mj-lt"/>
              </a:rPr>
              <a:t>СООТВЕТСТВОВАТЬ СЛЕДУЮЩИМ КРИТЕРИЯМ: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endParaRPr lang="ru-RU" sz="1800" i="0">
              <a:solidFill>
                <a:schemeClr val="tx1"/>
              </a:solidFill>
            </a:endParaRPr>
          </a:p>
        </p:txBody>
      </p:sp>
      <p:sp>
        <p:nvSpPr>
          <p:cNvPr id="73730" name="Прямоугольник 5"/>
          <p:cNvSpPr>
            <a:spLocks noChangeArrowheads="1"/>
          </p:cNvSpPr>
          <p:nvPr/>
        </p:nvSpPr>
        <p:spPr bwMode="auto">
          <a:xfrm>
            <a:off x="4572000" y="260648"/>
            <a:ext cx="3194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000" b="1" i="0" dirty="0">
                <a:solidFill>
                  <a:srgbClr val="990000"/>
                </a:solidFill>
              </a:rPr>
              <a:t>TENTORIUM-WELLNESS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68313" y="1412875"/>
            <a:ext cx="8675687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b="1" i="0" dirty="0">
                <a:solidFill>
                  <a:srgbClr val="990000"/>
                </a:solidFill>
              </a:rPr>
              <a:t>В ЧЁМ ЭКСКЛЮЗИВНОСТЬ </a:t>
            </a:r>
            <a:r>
              <a:rPr lang="ru-RU" sz="2800" i="0" dirty="0">
                <a:solidFill>
                  <a:srgbClr val="990000"/>
                </a:solidFill>
              </a:rPr>
              <a:t>НАШЕЙ</a:t>
            </a:r>
          </a:p>
          <a:p>
            <a:pPr>
              <a:defRPr/>
            </a:pPr>
            <a:r>
              <a:rPr lang="ru-RU" sz="2800" i="0" dirty="0">
                <a:solidFill>
                  <a:srgbClr val="990000"/>
                </a:solidFill>
              </a:rPr>
              <a:t>ПРОГРАММЫ СНИЖЕНИЯ ВЕСА?</a:t>
            </a:r>
          </a:p>
        </p:txBody>
      </p:sp>
      <p:sp>
        <p:nvSpPr>
          <p:cNvPr id="73733" name="Rectangle 45"/>
          <p:cNvSpPr>
            <a:spLocks noChangeArrowheads="1"/>
          </p:cNvSpPr>
          <p:nvPr/>
        </p:nvSpPr>
        <p:spPr bwMode="auto">
          <a:xfrm>
            <a:off x="0" y="720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 b="1"/>
          </a:p>
        </p:txBody>
      </p:sp>
      <p:sp>
        <p:nvSpPr>
          <p:cNvPr id="73734" name="Rectangle 54"/>
          <p:cNvSpPr>
            <a:spLocks noChangeArrowheads="1"/>
          </p:cNvSpPr>
          <p:nvPr/>
        </p:nvSpPr>
        <p:spPr bwMode="auto">
          <a:xfrm>
            <a:off x="468313" y="2479675"/>
            <a:ext cx="8424862" cy="395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marL="228600" indent="-228600">
              <a:lnSpc>
                <a:spcPct val="105000"/>
              </a:lnSpc>
              <a:buFontTx/>
              <a:buAutoNum type="arabicPeriod"/>
            </a:pPr>
            <a:r>
              <a:rPr lang="ru-RU" b="1" i="0" dirty="0">
                <a:solidFill>
                  <a:schemeClr val="bg1"/>
                </a:solidFill>
              </a:rPr>
              <a:t>Эксклюзивность программы «</a:t>
            </a:r>
            <a:r>
              <a:rPr lang="ru-RU" b="1" i="0" dirty="0" err="1">
                <a:solidFill>
                  <a:schemeClr val="bg1"/>
                </a:solidFill>
              </a:rPr>
              <a:t>Грация-Фитнес-Релакс</a:t>
            </a:r>
            <a:r>
              <a:rPr lang="ru-RU" b="1" i="0" dirty="0">
                <a:solidFill>
                  <a:schemeClr val="bg1"/>
                </a:solidFill>
              </a:rPr>
              <a:t>» состоит в том, что это не «голодная диета»!!!</a:t>
            </a:r>
            <a:r>
              <a:rPr lang="ru-RU" i="0" dirty="0">
                <a:solidFill>
                  <a:schemeClr val="bg1"/>
                </a:solidFill>
              </a:rPr>
              <a:t> Напротив, мы предлагаем дополнительный приём </a:t>
            </a:r>
            <a:r>
              <a:rPr lang="en-US" i="0" dirty="0">
                <a:solidFill>
                  <a:schemeClr val="bg1"/>
                </a:solidFill>
              </a:rPr>
              <a:t>Wellness</a:t>
            </a:r>
            <a:r>
              <a:rPr lang="ru-RU" i="0" dirty="0">
                <a:solidFill>
                  <a:schemeClr val="bg1"/>
                </a:solidFill>
              </a:rPr>
              <a:t>-продуктов «Тенториум» для создания устойчивого </a:t>
            </a:r>
            <a:endParaRPr lang="ru-RU" i="0" dirty="0" smtClean="0">
              <a:solidFill>
                <a:schemeClr val="bg1"/>
              </a:solidFill>
            </a:endParaRPr>
          </a:p>
          <a:p>
            <a:pPr marL="228600" indent="-228600">
              <a:lnSpc>
                <a:spcPct val="105000"/>
              </a:lnSpc>
            </a:pPr>
            <a:r>
              <a:rPr lang="ru-RU" i="0" dirty="0" smtClean="0">
                <a:solidFill>
                  <a:schemeClr val="bg1"/>
                </a:solidFill>
              </a:rPr>
              <a:t>	и </a:t>
            </a:r>
            <a:r>
              <a:rPr lang="ru-RU" i="0" dirty="0">
                <a:solidFill>
                  <a:schemeClr val="bg1"/>
                </a:solidFill>
              </a:rPr>
              <a:t>комфортного, без «тяжести в животе», чувства сытости, чтобы вы смогли легко управлять своим аппетитом, чтобы ваш организм в отсутствии стресса и на фоне выработки «гормона удовольствия» – </a:t>
            </a:r>
            <a:r>
              <a:rPr lang="ru-RU" i="0" dirty="0" err="1" smtClean="0">
                <a:solidFill>
                  <a:schemeClr val="bg1"/>
                </a:solidFill>
              </a:rPr>
              <a:t>эндорфина</a:t>
            </a:r>
            <a:r>
              <a:rPr lang="ru-RU" i="0" dirty="0" smtClean="0">
                <a:solidFill>
                  <a:schemeClr val="bg1"/>
                </a:solidFill>
              </a:rPr>
              <a:t>, «</a:t>
            </a:r>
            <a:r>
              <a:rPr lang="ru-RU" i="0" dirty="0">
                <a:solidFill>
                  <a:schemeClr val="bg1"/>
                </a:solidFill>
              </a:rPr>
              <a:t>захотел» навсегда избавиться от уже ненужного лишнего жира. То есть ваш организм начинает «понимать», что откладывать «запасы» уже не стоит.</a:t>
            </a:r>
          </a:p>
          <a:p>
            <a:pPr marL="228600" indent="-228600">
              <a:lnSpc>
                <a:spcPct val="105000"/>
              </a:lnSpc>
              <a:buFontTx/>
              <a:buAutoNum type="arabicPeriod"/>
            </a:pPr>
            <a:endParaRPr lang="ru-RU" i="0" dirty="0">
              <a:solidFill>
                <a:schemeClr val="bg1"/>
              </a:solidFill>
            </a:endParaRPr>
          </a:p>
          <a:p>
            <a:pPr marL="228600" indent="-228600">
              <a:lnSpc>
                <a:spcPct val="105000"/>
              </a:lnSpc>
              <a:buFontTx/>
              <a:buAutoNum type="arabicPeriod"/>
            </a:pPr>
            <a:r>
              <a:rPr lang="ru-RU" b="1" i="0" dirty="0">
                <a:solidFill>
                  <a:schemeClr val="bg1"/>
                </a:solidFill>
              </a:rPr>
              <a:t>Ваше </a:t>
            </a:r>
            <a:r>
              <a:rPr lang="ru-RU" b="1" i="0" dirty="0" err="1">
                <a:solidFill>
                  <a:schemeClr val="bg1"/>
                </a:solidFill>
              </a:rPr>
              <a:t>психоэмоциональное</a:t>
            </a:r>
            <a:r>
              <a:rPr lang="ru-RU" b="1" i="0" dirty="0">
                <a:solidFill>
                  <a:schemeClr val="bg1"/>
                </a:solidFill>
              </a:rPr>
              <a:t> состояние и настрой будут прекрасными,</a:t>
            </a:r>
            <a:r>
              <a:rPr lang="ru-RU" i="0" dirty="0">
                <a:solidFill>
                  <a:schemeClr val="bg1"/>
                </a:solidFill>
              </a:rPr>
              <a:t> потому что помимо выработки </a:t>
            </a:r>
            <a:r>
              <a:rPr lang="ru-RU" i="0" dirty="0" err="1">
                <a:solidFill>
                  <a:schemeClr val="bg1"/>
                </a:solidFill>
              </a:rPr>
              <a:t>эндорфина</a:t>
            </a:r>
            <a:r>
              <a:rPr lang="ru-RU" i="0" dirty="0">
                <a:solidFill>
                  <a:schemeClr val="bg1"/>
                </a:solidFill>
              </a:rPr>
              <a:t>, создающего хорошее настроение и улыбку, все продукты пчеловодства обладают успокаивающими и седативными эффектами, повышая вашу энергетику, умственную и физическую работоспособность.</a:t>
            </a:r>
          </a:p>
          <a:p>
            <a:pPr marL="228600" indent="-228600">
              <a:lnSpc>
                <a:spcPct val="105000"/>
              </a:lnSpc>
              <a:buFontTx/>
              <a:buAutoNum type="arabicPeriod"/>
            </a:pPr>
            <a:endParaRPr lang="ru-RU" i="0" dirty="0">
              <a:solidFill>
                <a:schemeClr val="bg1"/>
              </a:solidFill>
            </a:endParaRPr>
          </a:p>
          <a:p>
            <a:pPr marL="228600" indent="-228600">
              <a:lnSpc>
                <a:spcPct val="105000"/>
              </a:lnSpc>
              <a:buFontTx/>
              <a:buAutoNum type="arabicPeriod"/>
            </a:pPr>
            <a:r>
              <a:rPr lang="ru-RU" b="1" i="0" dirty="0">
                <a:solidFill>
                  <a:schemeClr val="bg1"/>
                </a:solidFill>
              </a:rPr>
              <a:t>На этом фоне ежедневные физические упражнения выполняются с легкостью.</a:t>
            </a:r>
            <a:r>
              <a:rPr lang="ru-RU" i="0" dirty="0">
                <a:solidFill>
                  <a:schemeClr val="bg1"/>
                </a:solidFill>
              </a:rPr>
              <a:t> И у вас будет достаточно энергии </a:t>
            </a:r>
            <a:r>
              <a:rPr lang="ru-RU" i="0" dirty="0" smtClean="0">
                <a:solidFill>
                  <a:schemeClr val="bg1"/>
                </a:solidFill>
              </a:rPr>
              <a:t>не </a:t>
            </a:r>
            <a:r>
              <a:rPr lang="ru-RU" i="0" dirty="0">
                <a:solidFill>
                  <a:schemeClr val="bg1"/>
                </a:solidFill>
              </a:rPr>
              <a:t>только для дома и семьи, но и для карьеры, и друзей, а значит, успевая везде, вы станете более успешными.</a:t>
            </a:r>
          </a:p>
          <a:p>
            <a:pPr marL="228600" indent="-228600">
              <a:lnSpc>
                <a:spcPct val="105000"/>
              </a:lnSpc>
              <a:buFontTx/>
              <a:buAutoNum type="arabicPeriod"/>
            </a:pPr>
            <a:endParaRPr lang="ru-RU" i="0" dirty="0">
              <a:solidFill>
                <a:schemeClr val="bg1"/>
              </a:solidFill>
            </a:endParaRPr>
          </a:p>
          <a:p>
            <a:pPr marL="228600" indent="-228600">
              <a:lnSpc>
                <a:spcPct val="105000"/>
              </a:lnSpc>
              <a:buFontTx/>
              <a:buAutoNum type="arabicPeriod"/>
            </a:pPr>
            <a:r>
              <a:rPr lang="ru-RU" b="1" i="0" dirty="0">
                <a:solidFill>
                  <a:schemeClr val="bg1"/>
                </a:solidFill>
              </a:rPr>
              <a:t>Эксклюзивность программы заключается ещё и в том, что при относительно небольшом снижении массы тела, а так и должно быть, эффективно уменьшается объёмность вашего тела.</a:t>
            </a:r>
            <a:r>
              <a:rPr lang="ru-RU" i="0" dirty="0">
                <a:solidFill>
                  <a:schemeClr val="bg1"/>
                </a:solidFill>
              </a:rPr>
              <a:t> И это справедливо, поскольку жиры имеют сравнительно небольшой вес и при сжигании жира «излишняя пышность форм» вашей </a:t>
            </a:r>
            <a:r>
              <a:rPr lang="ru-RU" i="0" dirty="0" smtClean="0">
                <a:solidFill>
                  <a:schemeClr val="bg1"/>
                </a:solidFill>
              </a:rPr>
              <a:t>фигуры, </a:t>
            </a:r>
            <a:r>
              <a:rPr lang="ru-RU" i="0" dirty="0">
                <a:solidFill>
                  <a:schemeClr val="bg1"/>
                </a:solidFill>
              </a:rPr>
              <a:t>за счёт улучшения качества и рельефа </a:t>
            </a:r>
            <a:r>
              <a:rPr lang="ru-RU" i="0" dirty="0" smtClean="0">
                <a:solidFill>
                  <a:schemeClr val="bg1"/>
                </a:solidFill>
              </a:rPr>
              <a:t>мышц, приобретает </a:t>
            </a:r>
            <a:r>
              <a:rPr lang="ru-RU" i="0" dirty="0">
                <a:solidFill>
                  <a:schemeClr val="bg1"/>
                </a:solidFill>
              </a:rPr>
              <a:t>сексуально привлекательные линии. А это, сами знаете…, того стоит.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4643438" y="620688"/>
            <a:ext cx="4500562" cy="360362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1000" b="1" i="0" dirty="0" smtClean="0">
                <a:solidFill>
                  <a:schemeClr val="tx1"/>
                </a:solidFill>
              </a:rPr>
              <a:t>ЛИНИЯ </a:t>
            </a:r>
            <a:r>
              <a:rPr lang="ru-RU" sz="1000" b="1" i="0" dirty="0">
                <a:solidFill>
                  <a:schemeClr val="tx1"/>
                </a:solidFill>
              </a:rPr>
              <a:t>«ГРАЦИЯ-ФИТНЕС-РЕЛАКС» ДЛЯ СНИЖЕНИЯ ВЕСА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Прямоугольник 5"/>
          <p:cNvSpPr>
            <a:spLocks noChangeArrowheads="1"/>
          </p:cNvSpPr>
          <p:nvPr/>
        </p:nvSpPr>
        <p:spPr bwMode="auto">
          <a:xfrm>
            <a:off x="4572000" y="260648"/>
            <a:ext cx="3194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000" b="1" i="0" dirty="0">
                <a:solidFill>
                  <a:srgbClr val="990000"/>
                </a:solidFill>
              </a:rPr>
              <a:t>TENTORIUM-WELLNESS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68313" y="1412875"/>
            <a:ext cx="8675687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b="1" i="0">
                <a:solidFill>
                  <a:srgbClr val="990000"/>
                </a:solidFill>
              </a:rPr>
              <a:t>В ЧЁМ ЭКСКЛЮЗИВНОСТЬ </a:t>
            </a:r>
            <a:r>
              <a:rPr lang="ru-RU" sz="2800" i="0">
                <a:solidFill>
                  <a:srgbClr val="990000"/>
                </a:solidFill>
              </a:rPr>
              <a:t>НАШЕЙ</a:t>
            </a:r>
          </a:p>
          <a:p>
            <a:pPr>
              <a:defRPr/>
            </a:pPr>
            <a:r>
              <a:rPr lang="ru-RU" sz="2800" i="0">
                <a:solidFill>
                  <a:srgbClr val="990000"/>
                </a:solidFill>
              </a:rPr>
              <a:t>ПРОГРАММЫ СНИЖЕНИЯ ВЕСА?</a:t>
            </a:r>
          </a:p>
        </p:txBody>
      </p:sp>
      <p:sp>
        <p:nvSpPr>
          <p:cNvPr id="74756" name="Rectangle 8"/>
          <p:cNvSpPr>
            <a:spLocks noChangeArrowheads="1"/>
          </p:cNvSpPr>
          <p:nvPr/>
        </p:nvSpPr>
        <p:spPr bwMode="auto">
          <a:xfrm>
            <a:off x="468312" y="2708275"/>
            <a:ext cx="8675688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marL="685800" lvl="1" indent="-228600">
              <a:lnSpc>
                <a:spcPct val="125000"/>
              </a:lnSpc>
              <a:buFontTx/>
              <a:buAutoNum type="arabicPeriod" startAt="5"/>
            </a:pPr>
            <a:r>
              <a:rPr lang="ru-RU" i="0" dirty="0">
                <a:solidFill>
                  <a:schemeClr val="bg1"/>
                </a:solidFill>
              </a:rPr>
              <a:t>Другим важным моментом, делающим нашу программу в высшей мере конкурентной, является то, что </a:t>
            </a:r>
            <a:r>
              <a:rPr lang="ru-RU" b="1" i="0" dirty="0">
                <a:solidFill>
                  <a:schemeClr val="bg1"/>
                </a:solidFill>
              </a:rPr>
              <a:t>продукты пчеловодства обладают уникальными оздоровительными эффектами.</a:t>
            </a:r>
            <a:r>
              <a:rPr lang="ru-RU" i="0" dirty="0">
                <a:solidFill>
                  <a:schemeClr val="bg1"/>
                </a:solidFill>
              </a:rPr>
              <a:t> Снимая </a:t>
            </a:r>
            <a:r>
              <a:rPr lang="ru-RU" i="0" dirty="0" smtClean="0">
                <a:solidFill>
                  <a:schemeClr val="bg1"/>
                </a:solidFill>
              </a:rPr>
              <a:t>раздражение и воспаление </a:t>
            </a:r>
            <a:r>
              <a:rPr lang="ru-RU" i="0" dirty="0">
                <a:solidFill>
                  <a:schemeClr val="bg1"/>
                </a:solidFill>
              </a:rPr>
              <a:t>со стенок желудка и кишечника, </a:t>
            </a:r>
            <a:r>
              <a:rPr lang="ru-RU" i="0" dirty="0" smtClean="0">
                <a:solidFill>
                  <a:schemeClr val="bg1"/>
                </a:solidFill>
              </a:rPr>
              <a:t>они </a:t>
            </a:r>
            <a:r>
              <a:rPr lang="ru-RU" i="0" dirty="0">
                <a:solidFill>
                  <a:schemeClr val="bg1"/>
                </a:solidFill>
              </a:rPr>
              <a:t>улучшают функцию «пристеночного пищеварения и всасывания». Это приводит к тому, что теперь организм «наедается» гораздо меньшим объёмом пищи. А это значит, что вы экономите «кучу денег».</a:t>
            </a:r>
          </a:p>
          <a:p>
            <a:pPr marL="228600" indent="-228600">
              <a:lnSpc>
                <a:spcPct val="125000"/>
              </a:lnSpc>
              <a:buFontTx/>
              <a:buAutoNum type="arabicPeriod" startAt="5"/>
            </a:pPr>
            <a:endParaRPr lang="ru-RU" i="0" dirty="0">
              <a:solidFill>
                <a:schemeClr val="bg1"/>
              </a:solidFill>
            </a:endParaRPr>
          </a:p>
          <a:p>
            <a:pPr marL="685800" lvl="1" indent="-228600">
              <a:lnSpc>
                <a:spcPct val="125000"/>
              </a:lnSpc>
              <a:buFontTx/>
              <a:buAutoNum type="arabicPeriod" startAt="5"/>
            </a:pPr>
            <a:r>
              <a:rPr lang="ru-RU" i="0" dirty="0">
                <a:solidFill>
                  <a:schemeClr val="bg1"/>
                </a:solidFill>
              </a:rPr>
              <a:t>Наконец, никогда </a:t>
            </a:r>
            <a:r>
              <a:rPr lang="ru-RU" b="1" i="0" dirty="0">
                <a:solidFill>
                  <a:schemeClr val="bg1"/>
                </a:solidFill>
              </a:rPr>
              <a:t>не будет «</a:t>
            </a:r>
            <a:r>
              <a:rPr lang="ru-RU" b="1" i="0" dirty="0" err="1">
                <a:solidFill>
                  <a:schemeClr val="bg1"/>
                </a:solidFill>
              </a:rPr>
              <a:t>обвисания</a:t>
            </a:r>
            <a:r>
              <a:rPr lang="ru-RU" b="1" i="0" dirty="0">
                <a:solidFill>
                  <a:schemeClr val="bg1"/>
                </a:solidFill>
              </a:rPr>
              <a:t> избыточной кожи или груди»,</a:t>
            </a:r>
            <a:r>
              <a:rPr lang="ru-RU" i="0" dirty="0">
                <a:solidFill>
                  <a:schemeClr val="bg1"/>
                </a:solidFill>
              </a:rPr>
              <a:t> потому что, получая всё необходимое кожа сохраняет свою упругость и эластичность. </a:t>
            </a:r>
            <a:r>
              <a:rPr lang="ru-RU" i="0" dirty="0" smtClean="0">
                <a:solidFill>
                  <a:schemeClr val="bg1"/>
                </a:solidFill>
              </a:rPr>
              <a:t>Теперь Ваша кожа будет </a:t>
            </a:r>
            <a:r>
              <a:rPr lang="ru-RU" i="0" dirty="0">
                <a:solidFill>
                  <a:schemeClr val="bg1"/>
                </a:solidFill>
              </a:rPr>
              <a:t>точно «утягиваться </a:t>
            </a:r>
            <a:endParaRPr lang="ru-RU" i="0" dirty="0" smtClean="0">
              <a:solidFill>
                <a:schemeClr val="bg1"/>
              </a:solidFill>
            </a:endParaRPr>
          </a:p>
          <a:p>
            <a:pPr marL="685800" lvl="1" indent="-228600">
              <a:lnSpc>
                <a:spcPct val="125000"/>
              </a:lnSpc>
            </a:pPr>
            <a:r>
              <a:rPr lang="ru-RU" i="0" dirty="0" smtClean="0">
                <a:solidFill>
                  <a:schemeClr val="bg1"/>
                </a:solidFill>
              </a:rPr>
              <a:t>	в </a:t>
            </a:r>
            <a:r>
              <a:rPr lang="ru-RU" i="0" dirty="0">
                <a:solidFill>
                  <a:schemeClr val="bg1"/>
                </a:solidFill>
              </a:rPr>
              <a:t>размер». А если вы будете пользоваться эксклюзивной косметикой </a:t>
            </a:r>
            <a:r>
              <a:rPr lang="en-US" i="0" dirty="0" err="1">
                <a:solidFill>
                  <a:schemeClr val="bg1"/>
                </a:solidFill>
              </a:rPr>
              <a:t>Tentorim</a:t>
            </a:r>
            <a:r>
              <a:rPr lang="ru-RU" i="0" dirty="0">
                <a:solidFill>
                  <a:schemeClr val="bg1"/>
                </a:solidFill>
              </a:rPr>
              <a:t>-</a:t>
            </a:r>
            <a:r>
              <a:rPr lang="en-US" i="0" dirty="0">
                <a:solidFill>
                  <a:schemeClr val="bg1"/>
                </a:solidFill>
              </a:rPr>
              <a:t>Wellness </a:t>
            </a:r>
            <a:r>
              <a:rPr lang="ru-RU" i="0" dirty="0">
                <a:solidFill>
                  <a:schemeClr val="bg1"/>
                </a:solidFill>
              </a:rPr>
              <a:t>«Весна-лето 2012», </a:t>
            </a:r>
            <a:endParaRPr lang="ru-RU" i="0" dirty="0" smtClean="0">
              <a:solidFill>
                <a:schemeClr val="bg1"/>
              </a:solidFill>
            </a:endParaRPr>
          </a:p>
          <a:p>
            <a:pPr marL="685800" lvl="1" indent="-228600">
              <a:lnSpc>
                <a:spcPct val="125000"/>
              </a:lnSpc>
            </a:pPr>
            <a:r>
              <a:rPr lang="ru-RU" i="0" dirty="0" smtClean="0">
                <a:solidFill>
                  <a:schemeClr val="bg1"/>
                </a:solidFill>
              </a:rPr>
              <a:t>	в </a:t>
            </a:r>
            <a:r>
              <a:rPr lang="ru-RU" i="0" dirty="0">
                <a:solidFill>
                  <a:schemeClr val="bg1"/>
                </a:solidFill>
              </a:rPr>
              <a:t>том числе кремом </a:t>
            </a:r>
            <a:r>
              <a:rPr lang="ru-RU" i="0" dirty="0" smtClean="0">
                <a:solidFill>
                  <a:schemeClr val="bg1"/>
                </a:solidFill>
              </a:rPr>
              <a:t>«</a:t>
            </a:r>
            <a:r>
              <a:rPr lang="ru-RU" i="0" dirty="0" err="1">
                <a:solidFill>
                  <a:schemeClr val="bg1"/>
                </a:solidFill>
              </a:rPr>
              <a:t>Апи-Бюст</a:t>
            </a:r>
            <a:r>
              <a:rPr lang="ru-RU" i="0" dirty="0">
                <a:solidFill>
                  <a:schemeClr val="bg1"/>
                </a:solidFill>
              </a:rPr>
              <a:t>», </a:t>
            </a:r>
            <a:r>
              <a:rPr lang="ru-RU" i="0" dirty="0" err="1">
                <a:solidFill>
                  <a:schemeClr val="bg1"/>
                </a:solidFill>
              </a:rPr>
              <a:t>антицеллюлитными</a:t>
            </a:r>
            <a:r>
              <a:rPr lang="ru-RU" i="0" dirty="0">
                <a:solidFill>
                  <a:schemeClr val="bg1"/>
                </a:solidFill>
              </a:rPr>
              <a:t> </a:t>
            </a:r>
            <a:r>
              <a:rPr lang="ru-RU" i="0" dirty="0" err="1">
                <a:solidFill>
                  <a:schemeClr val="bg1"/>
                </a:solidFill>
              </a:rPr>
              <a:t>кремом</a:t>
            </a:r>
            <a:r>
              <a:rPr lang="ru-RU" i="0" dirty="0">
                <a:solidFill>
                  <a:schemeClr val="bg1"/>
                </a:solidFill>
              </a:rPr>
              <a:t> и </a:t>
            </a:r>
            <a:r>
              <a:rPr lang="ru-RU" i="0" dirty="0" err="1">
                <a:solidFill>
                  <a:schemeClr val="bg1"/>
                </a:solidFill>
              </a:rPr>
              <a:t>скрабом</a:t>
            </a:r>
            <a:r>
              <a:rPr lang="ru-RU" i="0" dirty="0">
                <a:solidFill>
                  <a:schemeClr val="bg1"/>
                </a:solidFill>
              </a:rPr>
              <a:t>, ваша внешность будет неотразима своей естественной красотой при минимуме косметики.</a:t>
            </a:r>
          </a:p>
          <a:p>
            <a:pPr marL="228600" indent="-228600">
              <a:lnSpc>
                <a:spcPct val="125000"/>
              </a:lnSpc>
              <a:buFontTx/>
              <a:buAutoNum type="arabicPeriod" startAt="5"/>
            </a:pPr>
            <a:endParaRPr lang="ru-RU" i="0" dirty="0">
              <a:solidFill>
                <a:schemeClr val="bg1"/>
              </a:solidFill>
            </a:endParaRPr>
          </a:p>
          <a:p>
            <a:pPr marL="685800" lvl="1" indent="-228600">
              <a:lnSpc>
                <a:spcPct val="125000"/>
              </a:lnSpc>
              <a:buFontTx/>
              <a:buAutoNum type="arabicPeriod" startAt="5"/>
            </a:pPr>
            <a:r>
              <a:rPr lang="ru-RU" i="0" dirty="0">
                <a:solidFill>
                  <a:schemeClr val="bg1"/>
                </a:solidFill>
              </a:rPr>
              <a:t>И, главное, </a:t>
            </a:r>
            <a:r>
              <a:rPr lang="ru-RU" b="1" i="0" dirty="0">
                <a:solidFill>
                  <a:schemeClr val="bg1"/>
                </a:solidFill>
              </a:rPr>
              <a:t>всё это за одни и те же деньги, ничего не переплачивая.</a:t>
            </a:r>
            <a:r>
              <a:rPr lang="ru-RU" i="0" dirty="0">
                <a:solidFill>
                  <a:schemeClr val="bg1"/>
                </a:solidFill>
              </a:rPr>
              <a:t> Поэтому программа «</a:t>
            </a:r>
            <a:r>
              <a:rPr lang="ru-RU" i="0" dirty="0" err="1">
                <a:solidFill>
                  <a:schemeClr val="bg1"/>
                </a:solidFill>
              </a:rPr>
              <a:t>Грация-Фитнес-Релакс</a:t>
            </a:r>
            <a:r>
              <a:rPr lang="ru-RU" i="0" dirty="0" smtClean="0">
                <a:solidFill>
                  <a:schemeClr val="bg1"/>
                </a:solidFill>
              </a:rPr>
              <a:t>» не </a:t>
            </a:r>
            <a:r>
              <a:rPr lang="ru-RU" i="0" dirty="0">
                <a:solidFill>
                  <a:schemeClr val="bg1"/>
                </a:solidFill>
              </a:rPr>
              <a:t>только научно-обоснована, но и эксклюзивна, проста, эффективна, безопасна, выгодна, приемлема и доступна абсолютно для каждого, кто хочет похудеть с улыбкой.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4643438" y="620688"/>
            <a:ext cx="4500562" cy="360362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1000" b="1" i="0" dirty="0" smtClean="0">
                <a:solidFill>
                  <a:schemeClr val="tx1"/>
                </a:solidFill>
              </a:rPr>
              <a:t>ЛИНИЯ </a:t>
            </a:r>
            <a:r>
              <a:rPr lang="ru-RU" sz="1000" b="1" i="0" dirty="0">
                <a:solidFill>
                  <a:schemeClr val="tx1"/>
                </a:solidFill>
              </a:rPr>
              <a:t>«ГРАЦИЯ-ФИТНЕС-РЕЛАКС» ДЛЯ СНИЖЕНИЯ ВЕСА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endParaRPr lang="ru-RU" sz="1800" i="0">
              <a:solidFill>
                <a:schemeClr val="tx1"/>
              </a:solidFill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5227638"/>
            <a:ext cx="2592388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b="1" i="0" dirty="0">
                <a:solidFill>
                  <a:srgbClr val="990000"/>
                </a:solidFill>
              </a:rPr>
              <a:t>Важное примечание:</a:t>
            </a:r>
          </a:p>
        </p:txBody>
      </p:sp>
      <p:sp>
        <p:nvSpPr>
          <p:cNvPr id="75779" name="Прямоугольник 5"/>
          <p:cNvSpPr>
            <a:spLocks noChangeArrowheads="1"/>
          </p:cNvSpPr>
          <p:nvPr/>
        </p:nvSpPr>
        <p:spPr bwMode="auto">
          <a:xfrm>
            <a:off x="4572000" y="260648"/>
            <a:ext cx="3194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000" b="1" i="0" dirty="0">
                <a:solidFill>
                  <a:srgbClr val="990000"/>
                </a:solidFill>
              </a:rPr>
              <a:t>TENTORIUM-WELLNESS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68313" y="1412875"/>
            <a:ext cx="867568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b="1" i="0">
                <a:solidFill>
                  <a:srgbClr val="990000"/>
                </a:solidFill>
              </a:rPr>
              <a:t>С ЧЕГО НАЧАТЬ И КАК ДЕЙСТВОВАТЬ:</a:t>
            </a:r>
          </a:p>
        </p:txBody>
      </p:sp>
      <p:sp>
        <p:nvSpPr>
          <p:cNvPr id="75782" name="Rectangle 11"/>
          <p:cNvSpPr>
            <a:spLocks noChangeArrowheads="1"/>
          </p:cNvSpPr>
          <p:nvPr/>
        </p:nvSpPr>
        <p:spPr bwMode="auto">
          <a:xfrm>
            <a:off x="539750" y="2060575"/>
            <a:ext cx="8135938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marL="228600" indent="-228600">
              <a:lnSpc>
                <a:spcPct val="120000"/>
              </a:lnSpc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Купить полный </a:t>
            </a:r>
            <a:r>
              <a:rPr lang="en-US" i="0" dirty="0">
                <a:solidFill>
                  <a:schemeClr val="bg1"/>
                </a:solidFill>
              </a:rPr>
              <a:t>Wellness</a:t>
            </a:r>
            <a:r>
              <a:rPr lang="ru-RU" i="0" dirty="0">
                <a:solidFill>
                  <a:schemeClr val="bg1"/>
                </a:solidFill>
              </a:rPr>
              <a:t>-набор для снижения веса «</a:t>
            </a:r>
            <a:r>
              <a:rPr lang="ru-RU" i="0" dirty="0" err="1">
                <a:solidFill>
                  <a:schemeClr val="bg1"/>
                </a:solidFill>
              </a:rPr>
              <a:t>Грация-фитнес-релакс</a:t>
            </a:r>
            <a:r>
              <a:rPr lang="ru-RU" i="0" dirty="0">
                <a:solidFill>
                  <a:schemeClr val="bg1"/>
                </a:solidFill>
              </a:rPr>
              <a:t>».</a:t>
            </a:r>
          </a:p>
          <a:p>
            <a:pPr marL="228600" indent="-228600">
              <a:lnSpc>
                <a:spcPct val="120000"/>
              </a:lnSpc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Измерить свой вес, рост, рассчитать индекс </a:t>
            </a:r>
            <a:r>
              <a:rPr lang="ru-RU" i="0" dirty="0" err="1">
                <a:solidFill>
                  <a:schemeClr val="bg1"/>
                </a:solidFill>
              </a:rPr>
              <a:t>Кетле</a:t>
            </a:r>
            <a:r>
              <a:rPr lang="ru-RU" i="0" dirty="0">
                <a:solidFill>
                  <a:schemeClr val="bg1"/>
                </a:solidFill>
              </a:rPr>
              <a:t> и калорийность питания </a:t>
            </a:r>
            <a:r>
              <a:rPr lang="ru-RU" i="0" dirty="0" smtClean="0">
                <a:solidFill>
                  <a:schemeClr val="bg1"/>
                </a:solidFill>
              </a:rPr>
              <a:t>в </a:t>
            </a:r>
            <a:r>
              <a:rPr lang="ru-RU" i="0" dirty="0">
                <a:solidFill>
                  <a:schemeClr val="bg1"/>
                </a:solidFill>
              </a:rPr>
              <a:t>соответствии с  вашим весом.</a:t>
            </a:r>
          </a:p>
          <a:p>
            <a:pPr marL="228600" indent="-228600">
              <a:lnSpc>
                <a:spcPct val="120000"/>
              </a:lnSpc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Измерить и записать окружность шеи, груди, талии и бедер.</a:t>
            </a:r>
          </a:p>
          <a:p>
            <a:pPr marL="228600" indent="-228600">
              <a:lnSpc>
                <a:spcPct val="120000"/>
              </a:lnSpc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Измерить окружность плеча и запястья, бедра и щиколотки на обеих руках и ногах.</a:t>
            </a:r>
          </a:p>
          <a:p>
            <a:pPr marL="228600" indent="-228600">
              <a:lnSpc>
                <a:spcPct val="120000"/>
              </a:lnSpc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Измерение и взвешивание следует производить  каждые 2-3 дня.</a:t>
            </a:r>
          </a:p>
          <a:p>
            <a:pPr marL="228600" indent="-228600">
              <a:lnSpc>
                <a:spcPct val="120000"/>
              </a:lnSpc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Следить за суточной калорийностью пищи (от фактического веса каждые 2-3 дня).</a:t>
            </a:r>
          </a:p>
          <a:p>
            <a:pPr marL="228600" indent="-228600">
              <a:lnSpc>
                <a:spcPct val="120000"/>
              </a:lnSpc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Следовать рекомендациям по выбору продуктов питания (в таблицах выделены зелёным цветом).</a:t>
            </a:r>
          </a:p>
          <a:p>
            <a:pPr marL="228600" indent="-228600">
              <a:lnSpc>
                <a:spcPct val="120000"/>
              </a:lnSpc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Следовать рекомендациям по распорядку дня и приёму </a:t>
            </a:r>
            <a:r>
              <a:rPr lang="en-US" i="0" dirty="0">
                <a:solidFill>
                  <a:schemeClr val="bg1"/>
                </a:solidFill>
              </a:rPr>
              <a:t>Wellness</a:t>
            </a:r>
            <a:r>
              <a:rPr lang="ru-RU" i="0" dirty="0">
                <a:solidFill>
                  <a:schemeClr val="bg1"/>
                </a:solidFill>
              </a:rPr>
              <a:t>-продуктов «Тенториум».</a:t>
            </a:r>
          </a:p>
          <a:p>
            <a:pPr marL="228600" indent="-228600">
              <a:lnSpc>
                <a:spcPct val="120000"/>
              </a:lnSpc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Стараться выполнять все инструкции по физическим упражнениям в домашних условиях.</a:t>
            </a:r>
          </a:p>
          <a:p>
            <a:pPr marL="228600" indent="-228600">
              <a:lnSpc>
                <a:spcPct val="120000"/>
              </a:lnSpc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Ровно через 1 месяц сделать повторные замеры тела, рассчитать калорийность рациона.</a:t>
            </a:r>
          </a:p>
          <a:p>
            <a:pPr marL="228600" indent="-228600">
              <a:lnSpc>
                <a:spcPct val="120000"/>
              </a:lnSpc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Купить этот же набор для снижения веса «</a:t>
            </a:r>
            <a:r>
              <a:rPr lang="ru-RU" i="0" dirty="0" err="1">
                <a:solidFill>
                  <a:schemeClr val="bg1"/>
                </a:solidFill>
              </a:rPr>
              <a:t>Грация-Фитнес-Релакс</a:t>
            </a:r>
            <a:r>
              <a:rPr lang="ru-RU" i="0" dirty="0">
                <a:solidFill>
                  <a:schemeClr val="bg1"/>
                </a:solidFill>
              </a:rPr>
              <a:t>» на следующий месяц.</a:t>
            </a:r>
          </a:p>
          <a:p>
            <a:pPr marL="228600" indent="-228600">
              <a:lnSpc>
                <a:spcPct val="120000"/>
              </a:lnSpc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Используя различные варианты, вы справитесь с любыми погрешностями вашей диеты, тем более , что </a:t>
            </a:r>
            <a:endParaRPr lang="ru-RU" i="0" dirty="0" smtClean="0">
              <a:solidFill>
                <a:schemeClr val="bg1"/>
              </a:solidFill>
            </a:endParaRPr>
          </a:p>
          <a:p>
            <a:pPr marL="228600" indent="-228600">
              <a:lnSpc>
                <a:spcPct val="120000"/>
              </a:lnSpc>
            </a:pPr>
            <a:r>
              <a:rPr lang="ru-RU" i="0" dirty="0" smtClean="0">
                <a:solidFill>
                  <a:schemeClr val="bg1"/>
                </a:solidFill>
              </a:rPr>
              <a:t>	с </a:t>
            </a:r>
            <a:r>
              <a:rPr lang="ru-RU" i="0" dirty="0">
                <a:solidFill>
                  <a:schemeClr val="bg1"/>
                </a:solidFill>
              </a:rPr>
              <a:t>вами всегда будут отлично подготовленные консультанты «Тенториум»! </a:t>
            </a:r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468313" y="5768866"/>
            <a:ext cx="8064500" cy="64633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Суточная калорийность нашей программы (7 продуктов) всего около 140 ккал!</a:t>
            </a:r>
          </a:p>
          <a:p>
            <a:pPr marL="228600" indent="-228600"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Суточная калорийность вашей обычной пищи должна быть на 20-40% меньше, чем фактическая, рассчитанная по вашему весу на день расчёта! 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643438" y="620688"/>
            <a:ext cx="4500562" cy="360362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1000" b="1" i="0" dirty="0" smtClean="0">
                <a:solidFill>
                  <a:schemeClr val="tx1"/>
                </a:solidFill>
              </a:rPr>
              <a:t>ЛИНИЯ </a:t>
            </a:r>
            <a:r>
              <a:rPr lang="ru-RU" sz="1000" b="1" i="0" dirty="0">
                <a:solidFill>
                  <a:schemeClr val="tx1"/>
                </a:solidFill>
              </a:rPr>
              <a:t>«ГРАЦИЯ-ФИТНЕС-РЕЛАКС» ДЛЯ СНИЖЕНИЯ ВЕСА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endParaRPr lang="ru-RU" sz="1800" i="0">
              <a:solidFill>
                <a:schemeClr val="tx1"/>
              </a:solidFill>
            </a:endParaRPr>
          </a:p>
        </p:txBody>
      </p:sp>
      <p:sp>
        <p:nvSpPr>
          <p:cNvPr id="76802" name="Прямоугольник 5"/>
          <p:cNvSpPr>
            <a:spLocks noChangeArrowheads="1"/>
          </p:cNvSpPr>
          <p:nvPr/>
        </p:nvSpPr>
        <p:spPr bwMode="auto">
          <a:xfrm>
            <a:off x="4572000" y="260648"/>
            <a:ext cx="3194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000" b="1" i="0" dirty="0">
                <a:solidFill>
                  <a:srgbClr val="990000"/>
                </a:solidFill>
              </a:rPr>
              <a:t>TENTORIUM-WELLNESS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68313" y="1412875"/>
            <a:ext cx="867568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lnSpc>
                <a:spcPts val="2700"/>
              </a:lnSpc>
              <a:defRPr/>
            </a:pPr>
            <a:r>
              <a:rPr lang="ru-RU" sz="2800" i="0">
                <a:solidFill>
                  <a:srgbClr val="990000"/>
                </a:solidFill>
              </a:rPr>
              <a:t>НЕКОТОРЫЕ </a:t>
            </a:r>
            <a:r>
              <a:rPr lang="ru-RU" sz="2800" b="1" i="0">
                <a:solidFill>
                  <a:srgbClr val="990000"/>
                </a:solidFill>
              </a:rPr>
              <a:t>«АВТОРСКИЕ СЕКРЕТЫ»</a:t>
            </a:r>
          </a:p>
          <a:p>
            <a:pPr>
              <a:lnSpc>
                <a:spcPts val="2700"/>
              </a:lnSpc>
              <a:defRPr/>
            </a:pPr>
            <a:r>
              <a:rPr lang="ru-RU" sz="2800" i="0">
                <a:solidFill>
                  <a:srgbClr val="990000"/>
                </a:solidFill>
              </a:rPr>
              <a:t>НАШЕЙ ПРОГРАММЫ СНИЖЕНИЯ ВЕСА</a:t>
            </a:r>
          </a:p>
        </p:txBody>
      </p:sp>
      <p:sp>
        <p:nvSpPr>
          <p:cNvPr id="76805" name="Rectangle 9"/>
          <p:cNvSpPr>
            <a:spLocks noChangeArrowheads="1"/>
          </p:cNvSpPr>
          <p:nvPr/>
        </p:nvSpPr>
        <p:spPr bwMode="auto">
          <a:xfrm>
            <a:off x="468313" y="2325182"/>
            <a:ext cx="8568183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Следует знать, что человек своей генетикой «запрограммирован», как и млекопитающие в дикой природе: ежедневно «сжигать» в движении около 600 ккал, а это ни много, ни мало по три часа бега в день! Понятно, что нашему человеку это недоступно, но заниматься по 1 часу в день упражнениями и «сжигать» по 200 ккал - доступно всем. Иначе вы «заплывёте жиром».</a:t>
            </a:r>
          </a:p>
          <a:p>
            <a:pPr marL="228600" indent="-228600">
              <a:buFontTx/>
              <a:buAutoNum type="arabicPeriod"/>
            </a:pPr>
            <a:endParaRPr lang="ru-RU" i="0" dirty="0">
              <a:solidFill>
                <a:schemeClr val="bg1"/>
              </a:solidFill>
            </a:endParaRPr>
          </a:p>
          <a:p>
            <a:pPr marL="228600" indent="-228600"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Следует знать, что когда человек растёт, ему правда необходимо очень хорошо питаться, чтобы хорошо </a:t>
            </a:r>
            <a:r>
              <a:rPr lang="ru-RU" i="0" dirty="0" smtClean="0">
                <a:solidFill>
                  <a:schemeClr val="bg1"/>
                </a:solidFill>
              </a:rPr>
              <a:t>расти и </a:t>
            </a:r>
            <a:r>
              <a:rPr lang="ru-RU" i="0" dirty="0">
                <a:solidFill>
                  <a:schemeClr val="bg1"/>
                </a:solidFill>
              </a:rPr>
              <a:t>хорошо двигаться для тренировки своего тела. Но когда рост взрослого прекращается, ему надо прекратить, так много есть. Вот почему в программе, я настоятельно рекомендую уменьшить суточную калорийность пищи на 20-40%. Иначе «заплывёте жиром».</a:t>
            </a:r>
          </a:p>
          <a:p>
            <a:pPr marL="228600" indent="-228600">
              <a:buFontTx/>
              <a:buAutoNum type="arabicPeriod"/>
            </a:pPr>
            <a:endParaRPr lang="ru-RU" i="0" dirty="0">
              <a:solidFill>
                <a:schemeClr val="bg1"/>
              </a:solidFill>
            </a:endParaRPr>
          </a:p>
          <a:p>
            <a:pPr marL="228600" indent="-228600"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Однако «свой лишний вес» необходимо ежедневно не только «носить» на себе, но и жить, а для этого нужна энергия. И поэтому организм самостоятельно стимулирует чувство голода и аппетит. То есть, организм полного человека всегда голоден. Таким образом, кажется, что это тупик! Ведь «сжигая» 200 ккал движением, мы предлагаем ещё убрать 400 ккал из пиши!</a:t>
            </a:r>
          </a:p>
          <a:p>
            <a:pPr marL="228600" indent="-228600">
              <a:buFontTx/>
              <a:buAutoNum type="arabicPeriod"/>
            </a:pPr>
            <a:endParaRPr lang="ru-RU" i="0" dirty="0">
              <a:solidFill>
                <a:schemeClr val="bg1"/>
              </a:solidFill>
            </a:endParaRPr>
          </a:p>
          <a:p>
            <a:pPr marL="228600" indent="-228600"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И вот здесь на помощь приходят продукты пчеловодства. Следует знать, что килокалории пищи и килокалории продуктов пчеловодства -  это не одно и тоже. Более того, для усвоения обычной пищи также нужна энергия. Вот почему прямое влияние продуктов пчеловодства на энергетический обмен позволяют в 2, а то и в 3 раза повысить нашу энергетику на выходе!</a:t>
            </a:r>
          </a:p>
          <a:p>
            <a:pPr marL="228600" indent="-228600">
              <a:buFontTx/>
              <a:buAutoNum type="arabicPeriod"/>
            </a:pPr>
            <a:endParaRPr lang="ru-RU" i="0" dirty="0">
              <a:solidFill>
                <a:schemeClr val="bg1"/>
              </a:solidFill>
            </a:endParaRPr>
          </a:p>
          <a:p>
            <a:pPr marL="228600" indent="-228600"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Поэтому, используя дробно и часто наши </a:t>
            </a:r>
            <a:r>
              <a:rPr lang="en-US" i="0" dirty="0">
                <a:solidFill>
                  <a:schemeClr val="bg1"/>
                </a:solidFill>
              </a:rPr>
              <a:t>Wellness</a:t>
            </a:r>
            <a:r>
              <a:rPr lang="ru-RU" i="0" dirty="0">
                <a:solidFill>
                  <a:schemeClr val="bg1"/>
                </a:solidFill>
              </a:rPr>
              <a:t>-продукты «Тенториум», вы с легкостью и улыбкой, </a:t>
            </a:r>
            <a:r>
              <a:rPr lang="ru-RU" i="0" dirty="0" smtClean="0">
                <a:solidFill>
                  <a:schemeClr val="bg1"/>
                </a:solidFill>
              </a:rPr>
              <a:t>и </a:t>
            </a:r>
            <a:r>
              <a:rPr lang="ru-RU" i="0" dirty="0">
                <a:solidFill>
                  <a:schemeClr val="bg1"/>
                </a:solidFill>
              </a:rPr>
              <a:t>без чувства голода, </a:t>
            </a:r>
            <a:r>
              <a:rPr lang="ru-RU" i="0" dirty="0" smtClean="0">
                <a:solidFill>
                  <a:schemeClr val="bg1"/>
                </a:solidFill>
              </a:rPr>
              <a:t>будете полностью компенсировать энергетические потребности и </a:t>
            </a:r>
            <a:r>
              <a:rPr lang="ru-RU" i="0" smtClean="0">
                <a:solidFill>
                  <a:schemeClr val="bg1"/>
                </a:solidFill>
              </a:rPr>
              <a:t>эффективно снижать </a:t>
            </a:r>
            <a:r>
              <a:rPr lang="ru-RU" i="0" dirty="0" smtClean="0">
                <a:solidFill>
                  <a:schemeClr val="bg1"/>
                </a:solidFill>
              </a:rPr>
              <a:t>свой вес</a:t>
            </a:r>
            <a:r>
              <a:rPr lang="ru-RU" i="0" dirty="0">
                <a:solidFill>
                  <a:schemeClr val="bg1"/>
                </a:solidFill>
              </a:rPr>
              <a:t>.</a:t>
            </a:r>
          </a:p>
          <a:p>
            <a:pPr marL="228600" indent="-228600" eaLnBrk="0" hangingPunct="0">
              <a:buFontTx/>
              <a:buAutoNum type="arabicPeriod"/>
            </a:pPr>
            <a:endParaRPr lang="ru-RU" i="0" dirty="0">
              <a:solidFill>
                <a:schemeClr val="bg1"/>
              </a:solidFill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4643438" y="620688"/>
            <a:ext cx="4500562" cy="360362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1000" b="1" i="0" dirty="0" smtClean="0">
                <a:solidFill>
                  <a:schemeClr val="tx1"/>
                </a:solidFill>
              </a:rPr>
              <a:t>ЛИНИЯ </a:t>
            </a:r>
            <a:r>
              <a:rPr lang="ru-RU" sz="1000" b="1" i="0" dirty="0">
                <a:solidFill>
                  <a:schemeClr val="tx1"/>
                </a:solidFill>
              </a:rPr>
              <a:t>«ГРАЦИЯ-ФИТНЕС-РЕЛАКС» ДЛЯ СНИЖЕНИЯ ВЕСА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endParaRPr lang="ru-RU" sz="1800" i="0">
              <a:solidFill>
                <a:schemeClr val="tx1"/>
              </a:solidFill>
            </a:endParaRPr>
          </a:p>
        </p:txBody>
      </p:sp>
      <p:sp>
        <p:nvSpPr>
          <p:cNvPr id="77826" name="Прямоугольник 5"/>
          <p:cNvSpPr>
            <a:spLocks noChangeArrowheads="1"/>
          </p:cNvSpPr>
          <p:nvPr/>
        </p:nvSpPr>
        <p:spPr bwMode="auto">
          <a:xfrm>
            <a:off x="4572000" y="260648"/>
            <a:ext cx="324036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b="1" i="0" dirty="0">
                <a:solidFill>
                  <a:srgbClr val="990000"/>
                </a:solidFill>
              </a:rPr>
              <a:t>TENTORIUM-WELLNESS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68313" y="1412875"/>
            <a:ext cx="867568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b="1" i="0">
                <a:solidFill>
                  <a:srgbClr val="990000"/>
                </a:solidFill>
              </a:rPr>
              <a:t>И ЕЩЁ, О «СЕКРЕТАХ»</a:t>
            </a:r>
          </a:p>
        </p:txBody>
      </p:sp>
      <p:sp>
        <p:nvSpPr>
          <p:cNvPr id="77829" name="Rectangle 9"/>
          <p:cNvSpPr>
            <a:spLocks noChangeArrowheads="1"/>
          </p:cNvSpPr>
          <p:nvPr/>
        </p:nvSpPr>
        <p:spPr bwMode="auto">
          <a:xfrm>
            <a:off x="468313" y="1905000"/>
            <a:ext cx="8351837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marL="228600" indent="-228600">
              <a:lnSpc>
                <a:spcPct val="120000"/>
              </a:lnSpc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На первый взгляд может так показаться, что с расчётами суточной калорийности обычного питания у вас возникнут проблемы. Не переживайте, это только кажется. Нужно только лишь раз, да и то </a:t>
            </a:r>
            <a:r>
              <a:rPr lang="ru-RU" b="1" i="0" dirty="0">
                <a:solidFill>
                  <a:schemeClr val="bg1"/>
                </a:solidFill>
              </a:rPr>
              <a:t>примерно составить свой завтрак, обед и ужин,  воспользовавшись таблицами из  программы</a:t>
            </a:r>
            <a:r>
              <a:rPr lang="ru-RU" i="0" dirty="0">
                <a:solidFill>
                  <a:schemeClr val="bg1"/>
                </a:solidFill>
              </a:rPr>
              <a:t> (обычные продукты, которые следует предпочесть  выделены зелёным цветом).</a:t>
            </a:r>
          </a:p>
          <a:p>
            <a:pPr marL="228600" indent="-228600">
              <a:lnSpc>
                <a:spcPct val="120000"/>
              </a:lnSpc>
              <a:buFontTx/>
              <a:buAutoNum type="arabicPeriod"/>
            </a:pPr>
            <a:endParaRPr lang="ru-RU" i="0" dirty="0">
              <a:solidFill>
                <a:schemeClr val="bg1"/>
              </a:solidFill>
            </a:endParaRPr>
          </a:p>
          <a:p>
            <a:pPr marL="228600" indent="-228600">
              <a:lnSpc>
                <a:spcPct val="120000"/>
              </a:lnSpc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Затем уже </a:t>
            </a:r>
            <a:r>
              <a:rPr lang="ru-RU" b="1" i="0" dirty="0">
                <a:solidFill>
                  <a:schemeClr val="bg1"/>
                </a:solidFill>
              </a:rPr>
              <a:t>«на глаз» съедать от этого количества и порций на 20-40% меньше.</a:t>
            </a:r>
            <a:r>
              <a:rPr lang="ru-RU" i="0" dirty="0">
                <a:solidFill>
                  <a:schemeClr val="bg1"/>
                </a:solidFill>
              </a:rPr>
              <a:t> А для того, чтобы быть уверенными в том, что вы «не просчитались», устраивать себе 2 раза в неделю, также как это делаю я, «разгрузочные» дни с </a:t>
            </a:r>
            <a:r>
              <a:rPr lang="en-US" i="0" dirty="0">
                <a:solidFill>
                  <a:schemeClr val="bg1"/>
                </a:solidFill>
              </a:rPr>
              <a:t>Wellness</a:t>
            </a:r>
            <a:r>
              <a:rPr lang="ru-RU" i="0" dirty="0">
                <a:solidFill>
                  <a:schemeClr val="bg1"/>
                </a:solidFill>
              </a:rPr>
              <a:t>-продуктами «Тенториум».</a:t>
            </a:r>
          </a:p>
          <a:p>
            <a:pPr marL="228600" indent="-228600">
              <a:lnSpc>
                <a:spcPct val="120000"/>
              </a:lnSpc>
              <a:buFontTx/>
              <a:buAutoNum type="arabicPeriod"/>
            </a:pPr>
            <a:endParaRPr lang="ru-RU" i="0" dirty="0">
              <a:solidFill>
                <a:schemeClr val="bg1"/>
              </a:solidFill>
            </a:endParaRPr>
          </a:p>
          <a:p>
            <a:pPr marL="228600" indent="-228600">
              <a:lnSpc>
                <a:spcPct val="120000"/>
              </a:lnSpc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«Разгрузочный день» от автора программы – это не означает, что нужно есть только лишь продукты «Тенториум» и всё! Нет, конечно! Просто </a:t>
            </a:r>
            <a:r>
              <a:rPr lang="ru-RU" b="1" i="0" dirty="0">
                <a:solidFill>
                  <a:schemeClr val="bg1"/>
                </a:solidFill>
              </a:rPr>
              <a:t>в эти дни вы уменьшаете свои порции</a:t>
            </a:r>
            <a:r>
              <a:rPr lang="ru-RU" i="0" dirty="0">
                <a:solidFill>
                  <a:schemeClr val="bg1"/>
                </a:solidFill>
              </a:rPr>
              <a:t> не на 20-40%, как по программе, а </a:t>
            </a:r>
            <a:r>
              <a:rPr lang="ru-RU" b="1" i="0" dirty="0">
                <a:solidFill>
                  <a:schemeClr val="bg1"/>
                </a:solidFill>
              </a:rPr>
              <a:t>на «очень жёсткие» 60% или 80%,</a:t>
            </a:r>
            <a:r>
              <a:rPr lang="ru-RU" i="0" dirty="0">
                <a:solidFill>
                  <a:schemeClr val="bg1"/>
                </a:solidFill>
              </a:rPr>
              <a:t> сохраняя кратность питания!</a:t>
            </a:r>
          </a:p>
          <a:p>
            <a:pPr marL="228600" indent="-228600">
              <a:lnSpc>
                <a:spcPct val="120000"/>
              </a:lnSpc>
              <a:buFontTx/>
              <a:buAutoNum type="arabicPeriod"/>
            </a:pPr>
            <a:endParaRPr lang="ru-RU" i="0" dirty="0">
              <a:solidFill>
                <a:schemeClr val="bg1"/>
              </a:solidFill>
            </a:endParaRPr>
          </a:p>
          <a:p>
            <a:pPr marL="228600" indent="-228600">
              <a:lnSpc>
                <a:spcPct val="120000"/>
              </a:lnSpc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Это особенно актуально, если </a:t>
            </a:r>
            <a:r>
              <a:rPr lang="ru-RU" b="1" i="0" dirty="0">
                <a:solidFill>
                  <a:schemeClr val="bg1"/>
                </a:solidFill>
              </a:rPr>
              <a:t>вас пригласили на праздничный ужин</a:t>
            </a:r>
            <a:r>
              <a:rPr lang="ru-RU" i="0" dirty="0">
                <a:solidFill>
                  <a:schemeClr val="bg1"/>
                </a:solidFill>
              </a:rPr>
              <a:t> или вы сами устроили себе праздничный стол и хотите «оторваться от души» с «элементами сладкой жизни», </a:t>
            </a:r>
            <a:r>
              <a:rPr lang="ru-RU" b="1" i="0" dirty="0">
                <a:solidFill>
                  <a:schemeClr val="bg1"/>
                </a:solidFill>
              </a:rPr>
              <a:t>ни в </a:t>
            </a:r>
            <a:r>
              <a:rPr lang="ru-RU" b="1" i="0" dirty="0" smtClean="0">
                <a:solidFill>
                  <a:schemeClr val="bg1"/>
                </a:solidFill>
              </a:rPr>
              <a:t>чём </a:t>
            </a:r>
            <a:r>
              <a:rPr lang="ru-RU" b="1" i="0" dirty="0">
                <a:solidFill>
                  <a:schemeClr val="bg1"/>
                </a:solidFill>
              </a:rPr>
              <a:t>себе не отказывая!</a:t>
            </a:r>
            <a:r>
              <a:rPr lang="ru-RU" i="0" dirty="0">
                <a:solidFill>
                  <a:schemeClr val="bg1"/>
                </a:solidFill>
              </a:rPr>
              <a:t> Что ж, пожалуйста! </a:t>
            </a:r>
            <a:r>
              <a:rPr lang="ru-RU" b="1" i="0" dirty="0">
                <a:solidFill>
                  <a:schemeClr val="bg1"/>
                </a:solidFill>
              </a:rPr>
              <a:t>Но сразу после этого «праздника души», вы 2-3 дня на «жестком» или «очень жестком» варианте программы плюс </a:t>
            </a:r>
            <a:r>
              <a:rPr lang="ru-RU" b="1" i="0" dirty="0" smtClean="0">
                <a:solidFill>
                  <a:schemeClr val="bg1"/>
                </a:solidFill>
              </a:rPr>
              <a:t>увеличиваете двигательные </a:t>
            </a:r>
            <a:r>
              <a:rPr lang="ru-RU" b="1" i="0" dirty="0">
                <a:solidFill>
                  <a:schemeClr val="bg1"/>
                </a:solidFill>
              </a:rPr>
              <a:t>нагрузки.</a:t>
            </a:r>
            <a:r>
              <a:rPr lang="ru-RU" i="0" dirty="0">
                <a:solidFill>
                  <a:schemeClr val="bg1"/>
                </a:solidFill>
              </a:rPr>
              <a:t> И, конечно, регулярное взвешивание, чтобы контролировать вес, который «наели» </a:t>
            </a:r>
            <a:r>
              <a:rPr lang="ru-RU" i="0" dirty="0" smtClean="0">
                <a:solidFill>
                  <a:schemeClr val="bg1"/>
                </a:solidFill>
              </a:rPr>
              <a:t>на </a:t>
            </a:r>
            <a:r>
              <a:rPr lang="ru-RU" i="0" dirty="0">
                <a:solidFill>
                  <a:schemeClr val="bg1"/>
                </a:solidFill>
              </a:rPr>
              <a:t>вашем «празднике души». </a:t>
            </a:r>
            <a:endParaRPr lang="ru-RU" i="0" dirty="0" smtClean="0">
              <a:solidFill>
                <a:schemeClr val="bg1"/>
              </a:solidFill>
            </a:endParaRPr>
          </a:p>
          <a:p>
            <a:pPr marL="228600" indent="-228600">
              <a:lnSpc>
                <a:spcPct val="120000"/>
              </a:lnSpc>
            </a:pPr>
            <a:r>
              <a:rPr lang="ru-RU" i="0" dirty="0" smtClean="0">
                <a:solidFill>
                  <a:schemeClr val="bg1"/>
                </a:solidFill>
              </a:rPr>
              <a:t>	И </a:t>
            </a:r>
            <a:r>
              <a:rPr lang="ru-RU" i="0" dirty="0">
                <a:solidFill>
                  <a:schemeClr val="bg1"/>
                </a:solidFill>
              </a:rPr>
              <a:t>это – честно! Во всяком </a:t>
            </a:r>
            <a:r>
              <a:rPr lang="ru-RU" i="0" dirty="0" smtClean="0">
                <a:solidFill>
                  <a:schemeClr val="bg1"/>
                </a:solidFill>
              </a:rPr>
              <a:t>случае, </a:t>
            </a:r>
            <a:r>
              <a:rPr lang="ru-RU" i="0" dirty="0">
                <a:solidFill>
                  <a:schemeClr val="bg1"/>
                </a:solidFill>
              </a:rPr>
              <a:t>именно так поступает автор. И мне с января по июнь 2012 года удалось, причём легко, снизить свой вес на 7,5 кг, а одежду уменьшить на 1,5 размера! Сохраняя при этом высочайшую работоспособность!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4643438" y="620688"/>
            <a:ext cx="4500562" cy="360362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1000" b="1" i="0" dirty="0" smtClean="0">
                <a:solidFill>
                  <a:schemeClr val="tx1"/>
                </a:solidFill>
              </a:rPr>
              <a:t>ЛИНИЯ </a:t>
            </a:r>
            <a:r>
              <a:rPr lang="ru-RU" sz="1000" b="1" i="0" dirty="0">
                <a:solidFill>
                  <a:schemeClr val="tx1"/>
                </a:solidFill>
              </a:rPr>
              <a:t>«ГРАЦИЯ-ФИТНЕС-РЕЛАКС» ДЛЯ СНИЖЕНИЯ ВЕСА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1"/>
          <p:cNvSpPr>
            <a:spLocks noChangeArrowheads="1"/>
          </p:cNvSpPr>
          <p:nvPr/>
        </p:nvSpPr>
        <p:spPr bwMode="auto">
          <a:xfrm>
            <a:off x="468313" y="1096963"/>
            <a:ext cx="8675687" cy="67627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ts val="2300"/>
              </a:lnSpc>
            </a:pPr>
            <a:r>
              <a:rPr lang="ru-RU" sz="2200" b="1" i="0" dirty="0">
                <a:solidFill>
                  <a:schemeClr val="tx1"/>
                </a:solidFill>
              </a:rPr>
              <a:t>А теперь рассмотрим рекомендации по подбору продуктов</a:t>
            </a:r>
          </a:p>
          <a:p>
            <a:pPr>
              <a:lnSpc>
                <a:spcPts val="2300"/>
              </a:lnSpc>
            </a:pPr>
            <a:r>
              <a:rPr lang="ru-RU" sz="2200" b="1" i="0" dirty="0">
                <a:solidFill>
                  <a:schemeClr val="tx1"/>
                </a:solidFill>
              </a:rPr>
              <a:t>и режиму питания при контроле за весом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68313" y="1916113"/>
            <a:ext cx="8675687" cy="4318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lnSpc>
                <a:spcPts val="2200"/>
              </a:lnSpc>
              <a:defRPr/>
            </a:pPr>
            <a:r>
              <a:rPr lang="ru-RU" sz="2000" b="1" i="0" dirty="0" smtClean="0">
                <a:solidFill>
                  <a:schemeClr val="tx1"/>
                </a:solidFill>
              </a:rPr>
              <a:t>Программа </a:t>
            </a:r>
            <a:r>
              <a:rPr lang="ru-RU" sz="2000" b="1" i="0" dirty="0">
                <a:solidFill>
                  <a:schemeClr val="tx1"/>
                </a:solidFill>
              </a:rPr>
              <a:t>«</a:t>
            </a:r>
            <a:r>
              <a:rPr lang="ru-RU" sz="2000" b="1" i="0" dirty="0" err="1">
                <a:solidFill>
                  <a:schemeClr val="tx1"/>
                </a:solidFill>
              </a:rPr>
              <a:t>Грация-Фитнес-Релакс</a:t>
            </a:r>
            <a:r>
              <a:rPr lang="ru-RU" sz="2000" b="1" i="0" dirty="0">
                <a:solidFill>
                  <a:schemeClr val="tx1"/>
                </a:solidFill>
              </a:rPr>
              <a:t>» для контроля за весом</a:t>
            </a:r>
          </a:p>
        </p:txBody>
      </p:sp>
      <p:sp>
        <p:nvSpPr>
          <p:cNvPr id="78851" name="Rectangle 7"/>
          <p:cNvSpPr>
            <a:spLocks noChangeArrowheads="1"/>
          </p:cNvSpPr>
          <p:nvPr/>
        </p:nvSpPr>
        <p:spPr bwMode="auto">
          <a:xfrm>
            <a:off x="468313" y="2565400"/>
            <a:ext cx="8280151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Как только вы достигли желаемого веса и желаемых параметров фигуры, вам  нужно следить за тем, чтобы суточная калорийность вашей обычной пищи была </a:t>
            </a:r>
            <a:r>
              <a:rPr lang="ru-RU" i="0" dirty="0" smtClean="0">
                <a:solidFill>
                  <a:schemeClr val="bg1"/>
                </a:solidFill>
              </a:rPr>
              <a:t>всегда </a:t>
            </a:r>
            <a:r>
              <a:rPr lang="ru-RU" i="0" dirty="0">
                <a:solidFill>
                  <a:schemeClr val="bg1"/>
                </a:solidFill>
              </a:rPr>
              <a:t>на 10% меньше, чем фактическая калорийность по вашему весу.</a:t>
            </a:r>
          </a:p>
          <a:p>
            <a:pPr marL="228600" indent="-228600">
              <a:lnSpc>
                <a:spcPct val="90000"/>
              </a:lnSpc>
              <a:buFontTx/>
              <a:buAutoNum type="arabicPeriod"/>
            </a:pPr>
            <a:endParaRPr lang="ru-RU" i="0" dirty="0">
              <a:solidFill>
                <a:schemeClr val="bg1"/>
              </a:solidFill>
            </a:endParaRPr>
          </a:p>
          <a:p>
            <a:pPr marL="228600" indent="-228600">
              <a:lnSpc>
                <a:spcPct val="90000"/>
              </a:lnSpc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Для эффективной коррекции 10-ти процентного дефицита ежесуточных калорий лучше постоянно применять наш набор с короткой паузой (по 3 мес. через 1 мес.).</a:t>
            </a:r>
          </a:p>
          <a:p>
            <a:pPr marL="228600" indent="-228600">
              <a:lnSpc>
                <a:spcPct val="90000"/>
              </a:lnSpc>
              <a:buFontTx/>
              <a:buAutoNum type="arabicPeriod"/>
            </a:pPr>
            <a:endParaRPr lang="ru-RU" i="0" dirty="0">
              <a:solidFill>
                <a:schemeClr val="bg1"/>
              </a:solidFill>
            </a:endParaRPr>
          </a:p>
          <a:p>
            <a:pPr marL="228600" indent="-228600">
              <a:lnSpc>
                <a:spcPct val="90000"/>
              </a:lnSpc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Во время пауз будет правильно, если вы включите другие продукты «Тенториум», </a:t>
            </a:r>
            <a:r>
              <a:rPr lang="ru-RU" i="0" dirty="0" smtClean="0">
                <a:solidFill>
                  <a:schemeClr val="bg1"/>
                </a:solidFill>
              </a:rPr>
              <a:t>в </a:t>
            </a:r>
            <a:r>
              <a:rPr lang="ru-RU" i="0" dirty="0">
                <a:solidFill>
                  <a:schemeClr val="bg1"/>
                </a:solidFill>
              </a:rPr>
              <a:t>качестве продуктов </a:t>
            </a:r>
            <a:r>
              <a:rPr lang="ru-RU" i="0" dirty="0" smtClean="0">
                <a:solidFill>
                  <a:schemeClr val="bg1"/>
                </a:solidFill>
              </a:rPr>
              <a:t>       с повышенной </a:t>
            </a:r>
            <a:r>
              <a:rPr lang="ru-RU" i="0" dirty="0">
                <a:solidFill>
                  <a:schemeClr val="bg1"/>
                </a:solidFill>
              </a:rPr>
              <a:t>биологической ценностью (ППБЦ);</a:t>
            </a:r>
          </a:p>
          <a:p>
            <a:pPr marL="228600" indent="-228600">
              <a:lnSpc>
                <a:spcPct val="90000"/>
              </a:lnSpc>
              <a:buFontTx/>
              <a:buAutoNum type="arabicPeriod"/>
            </a:pPr>
            <a:endParaRPr lang="ru-RU" i="0" dirty="0">
              <a:solidFill>
                <a:schemeClr val="bg1"/>
              </a:solidFill>
            </a:endParaRPr>
          </a:p>
          <a:p>
            <a:pPr marL="228600" indent="-228600">
              <a:lnSpc>
                <a:spcPct val="90000"/>
              </a:lnSpc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Однако, нужно учитывать, чтобы это была полноценная замена одного продукта программы </a:t>
            </a:r>
            <a:r>
              <a:rPr lang="ru-RU" i="0" dirty="0" smtClean="0">
                <a:solidFill>
                  <a:schemeClr val="bg1"/>
                </a:solidFill>
              </a:rPr>
              <a:t>на </a:t>
            </a:r>
            <a:r>
              <a:rPr lang="ru-RU" i="0" dirty="0">
                <a:solidFill>
                  <a:schemeClr val="bg1"/>
                </a:solidFill>
              </a:rPr>
              <a:t>абсолютно любой другой, из понравившихся вам продуктов, исходя из его энергетической ценности (информацию читайте на этикетке).</a:t>
            </a:r>
          </a:p>
          <a:p>
            <a:pPr marL="228600" indent="-228600">
              <a:lnSpc>
                <a:spcPct val="90000"/>
              </a:lnSpc>
              <a:buFontTx/>
              <a:buAutoNum type="arabicPeriod"/>
            </a:pPr>
            <a:endParaRPr lang="ru-RU" i="0" dirty="0">
              <a:solidFill>
                <a:schemeClr val="bg1"/>
              </a:solidFill>
            </a:endParaRPr>
          </a:p>
          <a:p>
            <a:pPr marL="228600" indent="-228600">
              <a:lnSpc>
                <a:spcPct val="90000"/>
              </a:lnSpc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Кроме того, мы предлагаем сохранить вашу физическую активность на среднем уровне, </a:t>
            </a:r>
            <a:r>
              <a:rPr lang="ru-RU" i="0" dirty="0" smtClean="0">
                <a:solidFill>
                  <a:schemeClr val="bg1"/>
                </a:solidFill>
              </a:rPr>
              <a:t>для </a:t>
            </a:r>
            <a:r>
              <a:rPr lang="ru-RU" i="0" dirty="0">
                <a:solidFill>
                  <a:schemeClr val="bg1"/>
                </a:solidFill>
              </a:rPr>
              <a:t>того чтобы вы не только поддерживали красивые линии вашей фигуры, были не только умственно активны, но и физически, и сексуально работоспособны.  </a:t>
            </a:r>
          </a:p>
          <a:p>
            <a:pPr marL="228600" indent="-228600">
              <a:lnSpc>
                <a:spcPct val="90000"/>
              </a:lnSpc>
              <a:buFontTx/>
              <a:buAutoNum type="arabicPeriod"/>
            </a:pPr>
            <a:endParaRPr lang="ru-RU" i="0" dirty="0">
              <a:solidFill>
                <a:schemeClr val="bg1"/>
              </a:solidFill>
            </a:endParaRPr>
          </a:p>
          <a:p>
            <a:pPr marL="228600" indent="-228600">
              <a:lnSpc>
                <a:spcPct val="90000"/>
              </a:lnSpc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И не забывайте про водный режим: выпивайте до 1,5 литра в день чистой воды. </a:t>
            </a:r>
          </a:p>
          <a:p>
            <a:pPr marL="228600" indent="-228600">
              <a:lnSpc>
                <a:spcPct val="90000"/>
              </a:lnSpc>
              <a:buFontTx/>
              <a:buAutoNum type="arabicPeriod"/>
            </a:pPr>
            <a:endParaRPr lang="ru-RU" i="0" dirty="0">
              <a:solidFill>
                <a:schemeClr val="bg1"/>
              </a:solidFill>
            </a:endParaRPr>
          </a:p>
          <a:p>
            <a:pPr marL="228600" indent="-228600">
              <a:lnSpc>
                <a:spcPct val="90000"/>
              </a:lnSpc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Абсолютно такую же стратегию пищевого поведения и физической активности могут выбирать те, кто имея стройную фигуру сегодня, не разделяют перспективы </a:t>
            </a:r>
            <a:r>
              <a:rPr lang="ru-RU" i="0" dirty="0" smtClean="0">
                <a:solidFill>
                  <a:schemeClr val="bg1"/>
                </a:solidFill>
              </a:rPr>
              <a:t>набора </a:t>
            </a:r>
            <a:r>
              <a:rPr lang="ru-RU" i="0" dirty="0">
                <a:solidFill>
                  <a:schemeClr val="bg1"/>
                </a:solidFill>
              </a:rPr>
              <a:t>- даже одного лишнего грамма, </a:t>
            </a:r>
            <a:r>
              <a:rPr lang="ru-RU" i="0" dirty="0" smtClean="0">
                <a:solidFill>
                  <a:schemeClr val="bg1"/>
                </a:solidFill>
              </a:rPr>
              <a:t>поскольку хотят как можно дольше оставаться эффектными и молодыми!</a:t>
            </a:r>
            <a:endParaRPr lang="ru-RU" i="0" dirty="0">
              <a:solidFill>
                <a:schemeClr val="bg1"/>
              </a:solidFill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4643438" y="620688"/>
            <a:ext cx="4500562" cy="36036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1000" b="1" i="0" dirty="0" smtClean="0">
                <a:solidFill>
                  <a:schemeClr val="tx1"/>
                </a:solidFill>
              </a:rPr>
              <a:t>ЛИНИЯ </a:t>
            </a:r>
            <a:r>
              <a:rPr lang="ru-RU" sz="1000" b="1" i="0" dirty="0">
                <a:solidFill>
                  <a:schemeClr val="tx1"/>
                </a:solidFill>
              </a:rPr>
              <a:t>«ГРАЦИЯ-ФИТНЕС-РЕЛАКС» ДЛЯ </a:t>
            </a:r>
            <a:r>
              <a:rPr lang="ru-RU" sz="1000" b="1" i="0" dirty="0" smtClean="0">
                <a:solidFill>
                  <a:schemeClr val="tx1"/>
                </a:solidFill>
              </a:rPr>
              <a:t>КОНТРОЛЯ </a:t>
            </a:r>
            <a:r>
              <a:rPr lang="ru-RU" sz="1000" b="1" i="0" dirty="0">
                <a:solidFill>
                  <a:schemeClr val="tx1"/>
                </a:solidFill>
              </a:rPr>
              <a:t>ВЕСА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572000" y="260648"/>
            <a:ext cx="324036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b="1" i="0" dirty="0">
                <a:solidFill>
                  <a:srgbClr val="990000"/>
                </a:solidFill>
              </a:rPr>
              <a:t>TENTORIUM-WELLNESS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1"/>
          <p:cNvSpPr>
            <a:spLocks noChangeArrowheads="1"/>
          </p:cNvSpPr>
          <p:nvPr/>
        </p:nvSpPr>
        <p:spPr bwMode="auto">
          <a:xfrm>
            <a:off x="504825" y="1816100"/>
            <a:ext cx="86756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ts val="2300"/>
              </a:lnSpc>
            </a:pPr>
            <a:r>
              <a:rPr lang="ru-RU" sz="2000" i="0">
                <a:solidFill>
                  <a:srgbClr val="990000"/>
                </a:solidFill>
              </a:rPr>
              <a:t>ВАЖНАЯ ИНФОРМАЦИЯ ДЛЯ СТРОЙНЫХ И ЭФФЕКТНЫХ ЛЮДЕЙ, КОТОРЫЕ СЛЕДЯТ ЗА СВОЕЙ ФИГУРОЙ И ВНЕШНОСТЬЮ</a:t>
            </a:r>
            <a:r>
              <a:rPr lang="ru-RU" sz="2000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79874" name="Rectangle 18"/>
          <p:cNvSpPr>
            <a:spLocks noChangeArrowheads="1"/>
          </p:cNvSpPr>
          <p:nvPr/>
        </p:nvSpPr>
        <p:spPr bwMode="auto">
          <a:xfrm>
            <a:off x="1979613" y="5949950"/>
            <a:ext cx="65881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Monotype Corsiva" pitchFamily="66" charset="0"/>
              </a:rPr>
              <a:t>Вам, стройные и эффектные, я желаю УДАЧИ!!!</a:t>
            </a:r>
          </a:p>
          <a:p>
            <a:pPr algn="r"/>
            <a:r>
              <a:rPr lang="ru-RU" sz="1600" b="1" dirty="0">
                <a:solidFill>
                  <a:schemeClr val="bg1"/>
                </a:solidFill>
                <a:latin typeface="Monotype Corsiva" pitchFamily="66" charset="0"/>
              </a:rPr>
              <a:t>С уважением, автор программы Виталий Николаевич Ким</a:t>
            </a:r>
          </a:p>
        </p:txBody>
      </p:sp>
      <p:sp>
        <p:nvSpPr>
          <p:cNvPr id="79875" name="Rectangle 6"/>
          <p:cNvSpPr>
            <a:spLocks noChangeArrowheads="1"/>
          </p:cNvSpPr>
          <p:nvPr/>
        </p:nvSpPr>
        <p:spPr bwMode="auto">
          <a:xfrm>
            <a:off x="539750" y="2576513"/>
            <a:ext cx="8135938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r>
              <a:rPr lang="ru-RU" sz="1600" i="0" dirty="0">
                <a:solidFill>
                  <a:schemeClr val="bg1"/>
                </a:solidFill>
              </a:rPr>
              <a:t>Предлагаю безотлагательно воспользоваться нашей программой, поскольку точно знаю, что с каждым годом вам будет всё труднее и труднее «отстаивать позиции» и не только потому, что в ваших технологиях и подходах что-то не так или вовсе ваша «генетика» начала «давать сбой». Нет. Просто все мы становимся старше и обмен </a:t>
            </a:r>
            <a:r>
              <a:rPr lang="ru-RU" sz="1600" i="0" dirty="0" smtClean="0">
                <a:solidFill>
                  <a:schemeClr val="bg1"/>
                </a:solidFill>
              </a:rPr>
              <a:t>веществ </a:t>
            </a:r>
            <a:r>
              <a:rPr lang="ru-RU" sz="1600" i="0" dirty="0">
                <a:solidFill>
                  <a:schemeClr val="bg1"/>
                </a:solidFill>
              </a:rPr>
              <a:t>будет требовать от нас более эффективного энергетического питания, как, например, </a:t>
            </a:r>
            <a:r>
              <a:rPr lang="en-US" sz="1600" i="0" dirty="0">
                <a:solidFill>
                  <a:schemeClr val="bg1"/>
                </a:solidFill>
              </a:rPr>
              <a:t>Wellness</a:t>
            </a:r>
            <a:r>
              <a:rPr lang="ru-RU" sz="1600" i="0" dirty="0">
                <a:solidFill>
                  <a:schemeClr val="bg1"/>
                </a:solidFill>
              </a:rPr>
              <a:t>-продукты и косметика «Тенториум», так почему бы уже сейчас не сменить ваш «бензин», чтобы двигаться быстрее и безопаснее! Да так, чтоб всюду успевать, быть более успешными и, конечно же, потрясающе выглядеть!!!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5064125"/>
            <a:ext cx="2339752" cy="4318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lnSpc>
                <a:spcPts val="2200"/>
              </a:lnSpc>
              <a:defRPr/>
            </a:pPr>
            <a:r>
              <a:rPr lang="ru-RU" sz="2000" b="1" i="0" dirty="0">
                <a:solidFill>
                  <a:schemeClr val="tx1"/>
                </a:solidFill>
              </a:rPr>
              <a:t>Помните!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2483769" y="5051425"/>
            <a:ext cx="6480720" cy="8255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 anchor="ctr">
            <a:spAutoFit/>
          </a:bodyPr>
          <a:lstStyle/>
          <a:p>
            <a:r>
              <a:rPr lang="ru-RU" sz="1600" b="1" i="0" dirty="0">
                <a:solidFill>
                  <a:srgbClr val="990000"/>
                </a:solidFill>
              </a:rPr>
              <a:t>В Дикой Природе самка выберет самого сильного, самого </a:t>
            </a:r>
            <a:r>
              <a:rPr lang="ru-RU" sz="1600" b="1" i="0" dirty="0" smtClean="0">
                <a:solidFill>
                  <a:srgbClr val="990000"/>
                </a:solidFill>
              </a:rPr>
              <a:t>ловкого, самого умного </a:t>
            </a:r>
            <a:r>
              <a:rPr lang="ru-RU" sz="1600" b="1" i="0" dirty="0">
                <a:solidFill>
                  <a:srgbClr val="990000"/>
                </a:solidFill>
              </a:rPr>
              <a:t>и </a:t>
            </a:r>
            <a:r>
              <a:rPr lang="ru-RU" sz="1600" b="1" i="0" dirty="0" smtClean="0">
                <a:solidFill>
                  <a:srgbClr val="990000"/>
                </a:solidFill>
              </a:rPr>
              <a:t>самого </a:t>
            </a:r>
            <a:r>
              <a:rPr lang="ru-RU" sz="1600" b="1" i="0" dirty="0">
                <a:solidFill>
                  <a:srgbClr val="990000"/>
                </a:solidFill>
              </a:rPr>
              <a:t>лучшего! Но и её, выбирают именно по этим же признакам...</a:t>
            </a:r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0" y="1196975"/>
            <a:ext cx="2339752" cy="4318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lnSpc>
                <a:spcPts val="2200"/>
              </a:lnSpc>
              <a:defRPr/>
            </a:pPr>
            <a:r>
              <a:rPr lang="ru-RU" sz="2000" b="1" i="0" dirty="0">
                <a:solidFill>
                  <a:schemeClr val="tx1"/>
                </a:solidFill>
              </a:rPr>
              <a:t>Кстати!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4643438" y="620688"/>
            <a:ext cx="4500562" cy="36036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1000" b="1" i="0" dirty="0" smtClean="0">
                <a:solidFill>
                  <a:schemeClr val="tx1"/>
                </a:solidFill>
              </a:rPr>
              <a:t>ЛИНИЯ </a:t>
            </a:r>
            <a:r>
              <a:rPr lang="ru-RU" sz="1000" b="1" i="0" dirty="0">
                <a:solidFill>
                  <a:schemeClr val="tx1"/>
                </a:solidFill>
              </a:rPr>
              <a:t>«ГРАЦИЯ-ФИТНЕС-РЕЛАКС» ДЛЯ </a:t>
            </a:r>
            <a:r>
              <a:rPr lang="ru-RU" sz="1000" b="1" i="0" dirty="0" smtClean="0">
                <a:solidFill>
                  <a:schemeClr val="tx1"/>
                </a:solidFill>
              </a:rPr>
              <a:t>КОНТРОЛЯ </a:t>
            </a:r>
            <a:r>
              <a:rPr lang="ru-RU" sz="1000" b="1" i="0" dirty="0">
                <a:solidFill>
                  <a:schemeClr val="tx1"/>
                </a:solidFill>
              </a:rPr>
              <a:t>ВЕСА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1"/>
          <p:cNvSpPr>
            <a:spLocks noChangeArrowheads="1"/>
          </p:cNvSpPr>
          <p:nvPr/>
        </p:nvSpPr>
        <p:spPr bwMode="auto">
          <a:xfrm>
            <a:off x="468313" y="1412875"/>
            <a:ext cx="8675687" cy="72707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ts val="2500"/>
              </a:lnSpc>
            </a:pPr>
            <a:r>
              <a:rPr lang="ru-RU" sz="2400" b="1" i="0" dirty="0">
                <a:solidFill>
                  <a:schemeClr val="tx1"/>
                </a:solidFill>
              </a:rPr>
              <a:t>Теперь рассмотрим другую проблему,</a:t>
            </a:r>
            <a:br>
              <a:rPr lang="ru-RU" sz="2400" b="1" i="0" dirty="0">
                <a:solidFill>
                  <a:schemeClr val="tx1"/>
                </a:solidFill>
              </a:rPr>
            </a:br>
            <a:r>
              <a:rPr lang="ru-RU" sz="2400" b="1" i="0" dirty="0">
                <a:solidFill>
                  <a:schemeClr val="tx1"/>
                </a:solidFill>
              </a:rPr>
              <a:t>противоположную той, о которой только, что говорили.</a:t>
            </a:r>
          </a:p>
        </p:txBody>
      </p:sp>
      <p:sp>
        <p:nvSpPr>
          <p:cNvPr id="80898" name="Прямоугольник 5"/>
          <p:cNvSpPr>
            <a:spLocks noChangeArrowheads="1"/>
          </p:cNvSpPr>
          <p:nvPr/>
        </p:nvSpPr>
        <p:spPr bwMode="auto">
          <a:xfrm>
            <a:off x="4572000" y="260648"/>
            <a:ext cx="3194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000" b="1" i="0" dirty="0">
                <a:solidFill>
                  <a:srgbClr val="990000"/>
                </a:solidFill>
              </a:rPr>
              <a:t>TENTORIUM-WELLNESS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643438" y="620688"/>
            <a:ext cx="4500562" cy="36036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1000" b="1" i="0" dirty="0" smtClean="0">
                <a:solidFill>
                  <a:schemeClr val="tx1"/>
                </a:solidFill>
              </a:rPr>
              <a:t>ЛИНИЯ </a:t>
            </a:r>
            <a:r>
              <a:rPr lang="ru-RU" sz="1000" b="1" i="0" dirty="0">
                <a:solidFill>
                  <a:schemeClr val="tx1"/>
                </a:solidFill>
              </a:rPr>
              <a:t>«ГРАЦИЯ-ФИТНЕС-РЕЛАКС» КОРРЕКЦИЯ ДЕФИЦИТА ВЕСА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67544" y="2420938"/>
            <a:ext cx="8676456" cy="100806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b="1" i="0" dirty="0">
                <a:solidFill>
                  <a:schemeClr val="tx1"/>
                </a:solidFill>
              </a:rPr>
              <a:t>Речь пойдёт об</a:t>
            </a:r>
            <a:br>
              <a:rPr lang="ru-RU" sz="2800" b="1" i="0" dirty="0">
                <a:solidFill>
                  <a:schemeClr val="tx1"/>
                </a:solidFill>
              </a:rPr>
            </a:br>
            <a:r>
              <a:rPr lang="ru-RU" sz="2800" b="1" i="0" dirty="0">
                <a:solidFill>
                  <a:schemeClr val="tx1"/>
                </a:solidFill>
              </a:rPr>
              <a:t>ОПАСНОСТИ ДЕФИЦИТА МАССЫ ТЕЛА</a:t>
            </a:r>
          </a:p>
        </p:txBody>
      </p:sp>
      <p:sp>
        <p:nvSpPr>
          <p:cNvPr id="80901" name="Rectangle 11"/>
          <p:cNvSpPr>
            <a:spLocks noChangeArrowheads="1"/>
          </p:cNvSpPr>
          <p:nvPr/>
        </p:nvSpPr>
        <p:spPr bwMode="auto">
          <a:xfrm>
            <a:off x="395536" y="3629025"/>
            <a:ext cx="8353177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ru-RU" sz="1600" i="0" dirty="0">
                <a:solidFill>
                  <a:schemeClr val="bg1"/>
                </a:solidFill>
              </a:rPr>
              <a:t>Мало кто задумывался над тем, насколько может быть опасно иметь недостаток веса. Быть чрезмерно худым, даже более опасней для вашего здоровья, чем быть полным. Если индекс </a:t>
            </a:r>
            <a:r>
              <a:rPr lang="ru-RU" sz="1600" i="0" dirty="0" err="1">
                <a:solidFill>
                  <a:schemeClr val="bg1"/>
                </a:solidFill>
              </a:rPr>
              <a:t>Кетле</a:t>
            </a:r>
            <a:r>
              <a:rPr lang="ru-RU" sz="1600" i="0" dirty="0">
                <a:solidFill>
                  <a:schemeClr val="bg1"/>
                </a:solidFill>
              </a:rPr>
              <a:t> менее 18,5 единиц, у вас есть очень серьёзный повод задуматься. Иметь малый вес означает, что ваши кости недостаточно сильны и крепки, а это ведёт к многочисленным переломам. </a:t>
            </a:r>
          </a:p>
          <a:p>
            <a:endParaRPr lang="ru-RU" sz="1600" i="0" dirty="0">
              <a:solidFill>
                <a:schemeClr val="bg1"/>
              </a:solidFill>
            </a:endParaRPr>
          </a:p>
          <a:p>
            <a:r>
              <a:rPr lang="ru-RU" sz="1600" i="0" dirty="0">
                <a:solidFill>
                  <a:schemeClr val="bg1"/>
                </a:solidFill>
              </a:rPr>
              <a:t>«…Кроме того, дефицит массы может сказаться на женской способности производить на свет ваше будущее потомство…»</a:t>
            </a:r>
          </a:p>
          <a:p>
            <a:endParaRPr lang="ru-RU" sz="1600" i="0" dirty="0">
              <a:solidFill>
                <a:schemeClr val="bg1"/>
              </a:solidFill>
            </a:endParaRPr>
          </a:p>
          <a:p>
            <a:pPr algn="r"/>
            <a:r>
              <a:rPr lang="ru-RU" sz="1600" b="1" i="0" dirty="0">
                <a:solidFill>
                  <a:schemeClr val="bg1"/>
                </a:solidFill>
              </a:rPr>
              <a:t>(BBC </a:t>
            </a:r>
            <a:r>
              <a:rPr lang="ru-RU" sz="1600" b="1" i="0" dirty="0" err="1">
                <a:solidFill>
                  <a:schemeClr val="bg1"/>
                </a:solidFill>
              </a:rPr>
              <a:t>health</a:t>
            </a:r>
            <a:r>
              <a:rPr lang="ru-RU" sz="1600" b="1" i="0" dirty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276600" y="6308725"/>
            <a:ext cx="5867400" cy="39687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0">
                <a:solidFill>
                  <a:schemeClr val="tx1"/>
                </a:solidFill>
              </a:rPr>
              <a:t>«…Как говорится – без комментариев…»</a:t>
            </a:r>
          </a:p>
        </p:txBody>
      </p:sp>
      <p:sp>
        <p:nvSpPr>
          <p:cNvPr id="81922" name="Прямоугольник 5"/>
          <p:cNvSpPr>
            <a:spLocks noChangeArrowheads="1"/>
          </p:cNvSpPr>
          <p:nvPr/>
        </p:nvSpPr>
        <p:spPr bwMode="auto">
          <a:xfrm>
            <a:off x="4572000" y="260648"/>
            <a:ext cx="3194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000" b="1" i="0" dirty="0">
                <a:solidFill>
                  <a:srgbClr val="990000"/>
                </a:solidFill>
              </a:rPr>
              <a:t>TENTORIUM-WELLNESS</a:t>
            </a:r>
          </a:p>
        </p:txBody>
      </p:sp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4643438" y="620688"/>
            <a:ext cx="4500562" cy="36036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1000" b="1" i="0">
                <a:solidFill>
                  <a:schemeClr val="tx1"/>
                </a:solidFill>
              </a:rPr>
              <a:t>ЛИНИЯ «ГРАЦИЯ-ФИТНЕС-РЕЛАКС» КОРРЕКЦИЯ ДЕФИЦИТА ВЕСА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39750" y="1412875"/>
            <a:ext cx="8604250" cy="1008063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i="0">
                <a:solidFill>
                  <a:schemeClr val="tx1"/>
                </a:solidFill>
              </a:rPr>
              <a:t>ВСЯ ПРАВДА О ПАТОЛОГИЧЕСКОМ</a:t>
            </a:r>
            <a:br>
              <a:rPr lang="ru-RU" sz="2800" i="0">
                <a:solidFill>
                  <a:schemeClr val="tx1"/>
                </a:solidFill>
              </a:rPr>
            </a:br>
            <a:r>
              <a:rPr lang="ru-RU" sz="2800" i="0">
                <a:solidFill>
                  <a:schemeClr val="tx1"/>
                </a:solidFill>
              </a:rPr>
              <a:t>СТРЕМЛЕНИИ БЫТЬ ХУДЫМ</a:t>
            </a:r>
          </a:p>
        </p:txBody>
      </p:sp>
      <p:sp>
        <p:nvSpPr>
          <p:cNvPr id="81925" name="Rectangle 10"/>
          <p:cNvSpPr>
            <a:spLocks noChangeArrowheads="1"/>
          </p:cNvSpPr>
          <p:nvPr/>
        </p:nvSpPr>
        <p:spPr bwMode="auto">
          <a:xfrm>
            <a:off x="539750" y="2565400"/>
            <a:ext cx="8135938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marL="228600" indent="-228600">
              <a:lnSpc>
                <a:spcPct val="110000"/>
              </a:lnSpc>
              <a:buFontTx/>
              <a:buAutoNum type="arabicPeriod"/>
            </a:pPr>
            <a:r>
              <a:rPr lang="ru-RU" sz="1600" i="0" dirty="0">
                <a:solidFill>
                  <a:schemeClr val="bg1"/>
                </a:solidFill>
              </a:rPr>
              <a:t> Слабая иммунная система и высокая подверженность опасным инфекциям.</a:t>
            </a:r>
          </a:p>
          <a:p>
            <a:pPr marL="228600" indent="-228600">
              <a:lnSpc>
                <a:spcPct val="110000"/>
              </a:lnSpc>
              <a:buFontTx/>
              <a:buAutoNum type="arabicPeriod"/>
            </a:pPr>
            <a:r>
              <a:rPr lang="ru-RU" sz="1600" i="0" dirty="0">
                <a:solidFill>
                  <a:schemeClr val="bg1"/>
                </a:solidFill>
              </a:rPr>
              <a:t> Недостаток мышечной массы, слабые кости, сухожилия и суставные сумки.</a:t>
            </a:r>
          </a:p>
          <a:p>
            <a:pPr marL="228600" indent="-228600">
              <a:lnSpc>
                <a:spcPct val="110000"/>
              </a:lnSpc>
              <a:buFontTx/>
              <a:buAutoNum type="arabicPeriod"/>
            </a:pPr>
            <a:r>
              <a:rPr lang="ru-RU" sz="1600" i="0" dirty="0">
                <a:solidFill>
                  <a:schemeClr val="bg1"/>
                </a:solidFill>
              </a:rPr>
              <a:t> Ломкие, тусклые, редкие волосы, а также высокая вероятность их потери.</a:t>
            </a:r>
          </a:p>
          <a:p>
            <a:pPr marL="228600" indent="-228600">
              <a:lnSpc>
                <a:spcPct val="110000"/>
              </a:lnSpc>
              <a:buFontTx/>
              <a:buAutoNum type="arabicPeriod"/>
            </a:pPr>
            <a:r>
              <a:rPr lang="ru-RU" sz="1600" i="0" dirty="0">
                <a:solidFill>
                  <a:schemeClr val="bg1"/>
                </a:solidFill>
              </a:rPr>
              <a:t> Плохое состояние кожи и слизистых с большими проблемами по жизни.</a:t>
            </a:r>
          </a:p>
          <a:p>
            <a:pPr marL="228600" indent="-228600">
              <a:lnSpc>
                <a:spcPct val="110000"/>
              </a:lnSpc>
              <a:buFontTx/>
              <a:buAutoNum type="arabicPeriod"/>
            </a:pPr>
            <a:r>
              <a:rPr lang="ru-RU" sz="1600" i="0" dirty="0">
                <a:solidFill>
                  <a:schemeClr val="bg1"/>
                </a:solidFill>
              </a:rPr>
              <a:t> </a:t>
            </a:r>
            <a:r>
              <a:rPr lang="ru-RU" sz="1600" i="0" dirty="0" err="1">
                <a:solidFill>
                  <a:schemeClr val="bg1"/>
                </a:solidFill>
              </a:rPr>
              <a:t>Остеопороз</a:t>
            </a:r>
            <a:r>
              <a:rPr lang="ru-RU" sz="1600" i="0" dirty="0">
                <a:solidFill>
                  <a:schemeClr val="bg1"/>
                </a:solidFill>
              </a:rPr>
              <a:t> и опасность разрывов мягких тканей и переломов.</a:t>
            </a:r>
          </a:p>
          <a:p>
            <a:pPr marL="228600" indent="-228600">
              <a:lnSpc>
                <a:spcPct val="110000"/>
              </a:lnSpc>
              <a:buFontTx/>
              <a:buAutoNum type="arabicPeriod"/>
            </a:pPr>
            <a:r>
              <a:rPr lang="ru-RU" sz="1600" i="0" dirty="0">
                <a:solidFill>
                  <a:schemeClr val="bg1"/>
                </a:solidFill>
              </a:rPr>
              <a:t> Анемия (сниженный уровень эритроцитов и гемоглобина).</a:t>
            </a:r>
          </a:p>
          <a:p>
            <a:pPr marL="228600" indent="-228600">
              <a:lnSpc>
                <a:spcPct val="110000"/>
              </a:lnSpc>
              <a:buFontTx/>
              <a:buAutoNum type="arabicPeriod"/>
            </a:pPr>
            <a:r>
              <a:rPr lang="ru-RU" sz="1600" i="0" dirty="0">
                <a:solidFill>
                  <a:schemeClr val="bg1"/>
                </a:solidFill>
              </a:rPr>
              <a:t> Дефицит белка ведёт к опасному снижению уровня гормонов в крови.</a:t>
            </a:r>
          </a:p>
          <a:p>
            <a:pPr marL="228600" indent="-228600">
              <a:lnSpc>
                <a:spcPct val="110000"/>
              </a:lnSpc>
              <a:buFontTx/>
              <a:buAutoNum type="arabicPeriod"/>
            </a:pPr>
            <a:r>
              <a:rPr lang="ru-RU" sz="1600" i="0" dirty="0">
                <a:solidFill>
                  <a:schemeClr val="bg1"/>
                </a:solidFill>
              </a:rPr>
              <a:t> Дефицит белка снижает уровень пищеварительных ферментов и </a:t>
            </a:r>
            <a:r>
              <a:rPr lang="ru-RU" sz="1600" i="0" dirty="0" err="1">
                <a:solidFill>
                  <a:schemeClr val="bg1"/>
                </a:solidFill>
              </a:rPr>
              <a:t>энзимов</a:t>
            </a:r>
            <a:r>
              <a:rPr lang="ru-RU" sz="1600" i="0" dirty="0">
                <a:solidFill>
                  <a:schemeClr val="bg1"/>
                </a:solidFill>
              </a:rPr>
              <a:t>.</a:t>
            </a:r>
          </a:p>
          <a:p>
            <a:pPr marL="228600" indent="-228600">
              <a:lnSpc>
                <a:spcPct val="110000"/>
              </a:lnSpc>
              <a:buFontTx/>
              <a:buAutoNum type="arabicPeriod"/>
            </a:pPr>
            <a:r>
              <a:rPr lang="ru-RU" sz="1600" i="0" dirty="0">
                <a:solidFill>
                  <a:schemeClr val="bg1"/>
                </a:solidFill>
              </a:rPr>
              <a:t> Нарушение менструального цикла до аменореи (прекращение «месячных»). </a:t>
            </a:r>
          </a:p>
          <a:p>
            <a:pPr marL="228600" indent="-228600">
              <a:lnSpc>
                <a:spcPct val="110000"/>
              </a:lnSpc>
              <a:buFontTx/>
              <a:buAutoNum type="arabicPeriod"/>
            </a:pPr>
            <a:r>
              <a:rPr lang="ru-RU" sz="1600" i="0" dirty="0">
                <a:solidFill>
                  <a:schemeClr val="bg1"/>
                </a:solidFill>
              </a:rPr>
              <a:t>Проблемы с беременностью (стойкая невозможность забеременеть).</a:t>
            </a:r>
          </a:p>
          <a:p>
            <a:pPr marL="228600" indent="-228600">
              <a:lnSpc>
                <a:spcPct val="110000"/>
              </a:lnSpc>
              <a:buFontTx/>
              <a:buAutoNum type="arabicPeriod"/>
            </a:pPr>
            <a:r>
              <a:rPr lang="ru-RU" sz="1600" i="0" dirty="0">
                <a:solidFill>
                  <a:schemeClr val="bg1"/>
                </a:solidFill>
              </a:rPr>
              <a:t>Риск выкидыша в первые 3 </a:t>
            </a:r>
            <a:r>
              <a:rPr lang="ru-RU" sz="1600" i="0" dirty="0" smtClean="0">
                <a:solidFill>
                  <a:schemeClr val="bg1"/>
                </a:solidFill>
              </a:rPr>
              <a:t>месяца беременности на </a:t>
            </a:r>
            <a:r>
              <a:rPr lang="ru-RU" sz="1600" i="0" dirty="0">
                <a:solidFill>
                  <a:schemeClr val="bg1"/>
                </a:solidFill>
              </a:rPr>
              <a:t>72% больше чем в случае, если вес </a:t>
            </a:r>
            <a:r>
              <a:rPr lang="ru-RU" sz="1600" i="0" dirty="0" smtClean="0">
                <a:solidFill>
                  <a:schemeClr val="bg1"/>
                </a:solidFill>
              </a:rPr>
              <a:t>женщины в </a:t>
            </a:r>
            <a:r>
              <a:rPr lang="ru-RU" sz="1600" i="0" dirty="0">
                <a:solidFill>
                  <a:schemeClr val="bg1"/>
                </a:solidFill>
              </a:rPr>
              <a:t>норме;</a:t>
            </a:r>
          </a:p>
          <a:p>
            <a:pPr marL="228600" indent="-228600">
              <a:lnSpc>
                <a:spcPct val="110000"/>
              </a:lnSpc>
              <a:buFontTx/>
              <a:buAutoNum type="arabicPeriod"/>
            </a:pPr>
            <a:r>
              <a:rPr lang="ru-RU" sz="1600" i="0" dirty="0">
                <a:solidFill>
                  <a:schemeClr val="bg1"/>
                </a:solidFill>
              </a:rPr>
              <a:t>Ну и, наконец, постоянные мучения с «комплексом неполноценности».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0" y="2998788"/>
            <a:ext cx="8964613" cy="10064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000" i="0">
                <a:solidFill>
                  <a:schemeClr val="bg1"/>
                </a:solidFill>
              </a:rPr>
              <a:t>По данным медицинской науки РФ астенический тип телосложения (очень худенькие) имеют 72%, нарушение осанки - 77%, сколиоз 1-3 степени  выявлен у 60% детей и подростков. 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39750" y="1470025"/>
            <a:ext cx="8604250" cy="131127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r>
              <a:rPr lang="ru-RU" sz="2000" i="0">
                <a:solidFill>
                  <a:schemeClr val="tx1"/>
                </a:solidFill>
              </a:rPr>
              <a:t> По данным главного специалиста,  эксперта,  педиатра Минздрава РФ  Александра Баранова за последние годы почти у 80 процентов детей  наблюдается дефицит массы тела, а низкий вес имеет каждый пятый  российский ребенок. 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539750" y="4221163"/>
            <a:ext cx="8604250" cy="70167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r>
              <a:rPr lang="ru-RU" sz="2000" i="0">
                <a:solidFill>
                  <a:schemeClr val="tx1"/>
                </a:solidFill>
              </a:rPr>
              <a:t>По данным медицинских комиссий военкоматов России около 30% призывников негодны к службе в армии из-за дефицита веса.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0" y="5229225"/>
            <a:ext cx="8964613" cy="701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000" i="0">
                <a:solidFill>
                  <a:schemeClr val="bg1"/>
                </a:solidFill>
              </a:rPr>
              <a:t>Распространённость дефицита веса среди студентов составляет</a:t>
            </a:r>
            <a:br>
              <a:rPr lang="ru-RU" sz="2000" i="0">
                <a:solidFill>
                  <a:schemeClr val="bg1"/>
                </a:solidFill>
              </a:rPr>
            </a:br>
            <a:r>
              <a:rPr lang="ru-RU" sz="2000" i="0">
                <a:solidFill>
                  <a:schemeClr val="bg1"/>
                </a:solidFill>
              </a:rPr>
              <a:t>от 12 до 45%. И это наблюдается повсеместно в Российской Федерации!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2627313" y="6092825"/>
            <a:ext cx="6516687" cy="39687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ru-RU" sz="2000" b="1" i="0">
                <a:solidFill>
                  <a:schemeClr val="tx1"/>
                </a:solidFill>
              </a:rPr>
              <a:t>«…А это уже никуда не годится…»</a:t>
            </a:r>
          </a:p>
        </p:txBody>
      </p:sp>
      <p:sp>
        <p:nvSpPr>
          <p:cNvPr id="82950" name="Прямоугольник 5"/>
          <p:cNvSpPr>
            <a:spLocks noChangeArrowheads="1"/>
          </p:cNvSpPr>
          <p:nvPr/>
        </p:nvSpPr>
        <p:spPr bwMode="auto">
          <a:xfrm>
            <a:off x="4572000" y="260648"/>
            <a:ext cx="3194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000" b="1" i="0">
                <a:solidFill>
                  <a:srgbClr val="990000"/>
                </a:solidFill>
              </a:rPr>
              <a:t>TENTORIUM-WELLNESS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643438" y="620688"/>
            <a:ext cx="4500562" cy="36036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1000" b="1" i="0">
                <a:solidFill>
                  <a:schemeClr val="tx1"/>
                </a:solidFill>
              </a:rPr>
              <a:t>ЛИНИЯ «ГРАЦИЯ-ФИТНЕС-РЕЛАКС» КОРРЕКЦИЯ ДЕФИЦИТА ВЕСА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5"/>
          <p:cNvSpPr>
            <a:spLocks noChangeArrowheads="1"/>
          </p:cNvSpPr>
          <p:nvPr/>
        </p:nvSpPr>
        <p:spPr bwMode="auto">
          <a:xfrm>
            <a:off x="4572000" y="404813"/>
            <a:ext cx="429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>
                <a:solidFill>
                  <a:srgbClr val="990000"/>
                </a:solidFill>
              </a:rPr>
              <a:t>ПРОЕКТ TENTORIUM-WELLNESS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468313" y="1412875"/>
            <a:ext cx="8675687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ru-RU" sz="2800" i="0">
                <a:solidFill>
                  <a:srgbClr val="990000"/>
                </a:solidFill>
                <a:latin typeface="CyrillicOld"/>
              </a:rPr>
              <a:t>МЕТОДОВ БОРЬБЫ С ИЗБЫТОЧНЫМ ВЕСОМ</a:t>
            </a:r>
          </a:p>
          <a:p>
            <a:pPr eaLnBrk="0" hangingPunct="0">
              <a:defRPr/>
            </a:pPr>
            <a:r>
              <a:rPr lang="ru-RU" sz="2800" i="0">
                <a:solidFill>
                  <a:srgbClr val="990000"/>
                </a:solidFill>
                <a:latin typeface="CyrillicOld"/>
              </a:rPr>
              <a:t>СУЩЕСТВУЕТ СЕГОДНЯ МНОЖЕСТВО – </a:t>
            </a:r>
            <a:br>
              <a:rPr lang="ru-RU" sz="2800" i="0">
                <a:solidFill>
                  <a:srgbClr val="990000"/>
                </a:solidFill>
                <a:latin typeface="CyrillicOld"/>
              </a:rPr>
            </a:br>
            <a:r>
              <a:rPr lang="ru-RU" sz="2800" b="1" i="0">
                <a:solidFill>
                  <a:srgbClr val="990000"/>
                </a:solidFill>
                <a:latin typeface="CyrillicOld"/>
              </a:rPr>
              <a:t>ОТ ДИЕТЫ ДО ОПЕРАЦИИ</a:t>
            </a:r>
            <a:r>
              <a:rPr lang="ru-RU" sz="2800" b="1">
                <a:latin typeface="CyrillicOld"/>
              </a:rPr>
              <a:t> </a:t>
            </a:r>
          </a:p>
        </p:txBody>
      </p:sp>
      <p:sp>
        <p:nvSpPr>
          <p:cNvPr id="20483" name="Rectangle 9"/>
          <p:cNvSpPr>
            <a:spLocks noChangeArrowheads="1"/>
          </p:cNvSpPr>
          <p:nvPr/>
        </p:nvSpPr>
        <p:spPr bwMode="auto">
          <a:xfrm>
            <a:off x="2195513" y="3141663"/>
            <a:ext cx="5329237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ru-RU" sz="2000" i="0">
                <a:solidFill>
                  <a:schemeClr val="bg1"/>
                </a:solidFill>
              </a:rPr>
              <a:t> диетологические методы;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ru-RU" sz="2000" i="0">
                <a:solidFill>
                  <a:schemeClr val="bg1"/>
                </a:solidFill>
              </a:rPr>
              <a:t> нетрадиционная диетология;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ru-RU" sz="2000" i="0">
                <a:solidFill>
                  <a:schemeClr val="bg1"/>
                </a:solidFill>
              </a:rPr>
              <a:t> физические упражнения;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ru-RU" sz="2000" i="0">
                <a:solidFill>
                  <a:schemeClr val="bg1"/>
                </a:solidFill>
              </a:rPr>
              <a:t> лекарственные методы;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ru-RU" sz="2000" i="0">
                <a:solidFill>
                  <a:schemeClr val="bg1"/>
                </a:solidFill>
              </a:rPr>
              <a:t> физиотерапевтические методы;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ru-RU" sz="2000" i="0">
                <a:solidFill>
                  <a:schemeClr val="bg1"/>
                </a:solidFill>
              </a:rPr>
              <a:t> психологические методы;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ru-RU" sz="2000" i="0">
                <a:solidFill>
                  <a:schemeClr val="bg1"/>
                </a:solidFill>
              </a:rPr>
              <a:t> питательные и травяные смеси;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ru-RU" sz="2000" i="0">
                <a:solidFill>
                  <a:schemeClr val="bg1"/>
                </a:solidFill>
              </a:rPr>
              <a:t> хирургические методы;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ru-RU" sz="2000" i="0">
                <a:solidFill>
                  <a:schemeClr val="bg1"/>
                </a:solidFill>
              </a:rPr>
              <a:t> псевдонаучные способы коррекции веса.</a:t>
            </a:r>
            <a:r>
              <a:rPr lang="ru-RU" sz="2000" b="1"/>
              <a:t>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68313" y="1557338"/>
            <a:ext cx="8675687" cy="70167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r>
              <a:rPr lang="ru-RU" sz="2000" i="0">
                <a:solidFill>
                  <a:schemeClr val="tx1"/>
                </a:solidFill>
              </a:rPr>
              <a:t>Вот так на сегодняшний день выглядит проблема дефицита массы тела у современных людей.</a:t>
            </a:r>
            <a:endParaRPr lang="en-US" sz="2000" i="0" u="sng">
              <a:solidFill>
                <a:schemeClr val="tx1"/>
              </a:solidFill>
              <a:latin typeface="Lucida San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2655888"/>
            <a:ext cx="8388350" cy="701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000" i="0" dirty="0">
                <a:solidFill>
                  <a:srgbClr val="990000"/>
                </a:solidFill>
              </a:rPr>
              <a:t>И это </a:t>
            </a:r>
            <a:r>
              <a:rPr lang="ru-RU" sz="2000" i="0" dirty="0" smtClean="0">
                <a:solidFill>
                  <a:srgbClr val="990000"/>
                </a:solidFill>
              </a:rPr>
              <a:t>также </a:t>
            </a:r>
            <a:r>
              <a:rPr lang="ru-RU" sz="2000" i="0" dirty="0">
                <a:solidFill>
                  <a:srgbClr val="990000"/>
                </a:solidFill>
              </a:rPr>
              <a:t>касается миллионов людей в России </a:t>
            </a:r>
          </a:p>
          <a:p>
            <a:pPr algn="r">
              <a:defRPr/>
            </a:pPr>
            <a:r>
              <a:rPr lang="ru-RU" sz="2000" i="0" dirty="0">
                <a:solidFill>
                  <a:srgbClr val="990000"/>
                </a:solidFill>
              </a:rPr>
              <a:t>и миллиардов на планете! </a:t>
            </a:r>
            <a:endParaRPr lang="en-US" sz="2000" i="0" dirty="0">
              <a:solidFill>
                <a:srgbClr val="990000"/>
              </a:solidFill>
              <a:latin typeface="Lucida Sans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68313" y="3790950"/>
            <a:ext cx="8675687" cy="100647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r>
              <a:rPr lang="ru-RU" sz="2000" i="0">
                <a:solidFill>
                  <a:schemeClr val="tx1"/>
                </a:solidFill>
              </a:rPr>
              <a:t>Однако, самое главное состоит в том, что никто толком не знает,</a:t>
            </a:r>
            <a:br>
              <a:rPr lang="ru-RU" sz="2000" i="0">
                <a:solidFill>
                  <a:schemeClr val="tx1"/>
                </a:solidFill>
              </a:rPr>
            </a:br>
            <a:r>
              <a:rPr lang="ru-RU" sz="2000" i="0">
                <a:solidFill>
                  <a:schemeClr val="tx1"/>
                </a:solidFill>
              </a:rPr>
              <a:t>каким должно быть питание у этих людей, кроме того, </a:t>
            </a:r>
            <a:br>
              <a:rPr lang="ru-RU" sz="2000" i="0">
                <a:solidFill>
                  <a:schemeClr val="tx1"/>
                </a:solidFill>
              </a:rPr>
            </a:br>
            <a:r>
              <a:rPr lang="ru-RU" sz="2000" i="0">
                <a:solidFill>
                  <a:schemeClr val="tx1"/>
                </a:solidFill>
              </a:rPr>
              <a:t>что оно должно быть сбалансированным!</a:t>
            </a:r>
            <a:endParaRPr lang="en-US" sz="2000" i="0">
              <a:solidFill>
                <a:schemeClr val="tx1"/>
              </a:solidFill>
              <a:latin typeface="Lucida Sans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0" y="5391150"/>
            <a:ext cx="8459788" cy="701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000" i="0" dirty="0">
                <a:solidFill>
                  <a:srgbClr val="990000"/>
                </a:solidFill>
              </a:rPr>
              <a:t>Мы предлагаем вспомнить безопасные и эффективные </a:t>
            </a:r>
            <a:endParaRPr lang="ru-RU" sz="2000" i="0" dirty="0" smtClean="0">
              <a:solidFill>
                <a:srgbClr val="990000"/>
              </a:solidFill>
            </a:endParaRPr>
          </a:p>
          <a:p>
            <a:pPr algn="r">
              <a:defRPr/>
            </a:pPr>
            <a:r>
              <a:rPr lang="ru-RU" sz="2000" i="0" dirty="0" smtClean="0">
                <a:solidFill>
                  <a:srgbClr val="990000"/>
                </a:solidFill>
              </a:rPr>
              <a:t>диетические </a:t>
            </a:r>
            <a:r>
              <a:rPr lang="ru-RU" sz="2000" i="0" dirty="0">
                <a:solidFill>
                  <a:srgbClr val="990000"/>
                </a:solidFill>
              </a:rPr>
              <a:t>свойства продуктов пчеловодства!</a:t>
            </a:r>
            <a:endParaRPr lang="en-US" sz="2000" i="0" dirty="0">
              <a:solidFill>
                <a:srgbClr val="990000"/>
              </a:solidFill>
              <a:latin typeface="Lucida Sans" pitchFamily="34" charset="0"/>
            </a:endParaRPr>
          </a:p>
        </p:txBody>
      </p:sp>
      <p:sp>
        <p:nvSpPr>
          <p:cNvPr id="83973" name="Прямоугольник 5"/>
          <p:cNvSpPr>
            <a:spLocks noChangeArrowheads="1"/>
          </p:cNvSpPr>
          <p:nvPr/>
        </p:nvSpPr>
        <p:spPr bwMode="auto">
          <a:xfrm>
            <a:off x="4572000" y="260648"/>
            <a:ext cx="3194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000" b="1" i="0" dirty="0">
                <a:solidFill>
                  <a:srgbClr val="990000"/>
                </a:solidFill>
              </a:rPr>
              <a:t>TENTORIUM-WELLNESS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643438" y="620688"/>
            <a:ext cx="4500562" cy="36036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1000" b="1" i="0" dirty="0">
                <a:solidFill>
                  <a:schemeClr val="tx1"/>
                </a:solidFill>
              </a:rPr>
              <a:t>ЛИНИЯ «ГРАЦИЯ-ФИТНЕС-РЕЛАКС» КОРРЕКЦИЯ ДЕФИЦИТА ВЕСА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1"/>
          <p:cNvSpPr>
            <a:spLocks noChangeArrowheads="1"/>
          </p:cNvSpPr>
          <p:nvPr/>
        </p:nvSpPr>
        <p:spPr bwMode="auto">
          <a:xfrm>
            <a:off x="611188" y="1340768"/>
            <a:ext cx="8532812" cy="733534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000" i="0" dirty="0">
                <a:solidFill>
                  <a:schemeClr val="tx1"/>
                </a:solidFill>
              </a:rPr>
              <a:t>Давайте рассмотрим наши рекомендации</a:t>
            </a:r>
            <a:br>
              <a:rPr lang="ru-RU" sz="2000" i="0" dirty="0">
                <a:solidFill>
                  <a:schemeClr val="tx1"/>
                </a:solidFill>
              </a:rPr>
            </a:br>
            <a:r>
              <a:rPr lang="ru-RU" sz="2000" i="0" dirty="0">
                <a:solidFill>
                  <a:schemeClr val="tx1"/>
                </a:solidFill>
              </a:rPr>
              <a:t>по подбору апифитопродуктов и режиму питания при наборе веса.</a:t>
            </a:r>
          </a:p>
        </p:txBody>
      </p:sp>
      <p:sp>
        <p:nvSpPr>
          <p:cNvPr id="84994" name="Rectangle 11"/>
          <p:cNvSpPr>
            <a:spLocks noChangeArrowheads="1"/>
          </p:cNvSpPr>
          <p:nvPr/>
        </p:nvSpPr>
        <p:spPr bwMode="auto">
          <a:xfrm>
            <a:off x="611188" y="2060848"/>
            <a:ext cx="8532812" cy="40011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solidFill>
                  <a:schemeClr val="tx1"/>
                </a:solidFill>
              </a:rPr>
              <a:t>Линия «</a:t>
            </a:r>
            <a:r>
              <a:rPr lang="ru-RU" sz="2000" b="1" i="0" dirty="0" err="1" smtClean="0">
                <a:solidFill>
                  <a:schemeClr val="tx1"/>
                </a:solidFill>
              </a:rPr>
              <a:t>Грация-Фитнес-Релакс</a:t>
            </a:r>
            <a:r>
              <a:rPr lang="ru-RU" sz="2000" b="1" i="0" dirty="0">
                <a:solidFill>
                  <a:schemeClr val="tx1"/>
                </a:solidFill>
              </a:rPr>
              <a:t>» для коррекции дефицита веса</a:t>
            </a:r>
          </a:p>
        </p:txBody>
      </p:sp>
      <p:sp>
        <p:nvSpPr>
          <p:cNvPr id="84995" name="Прямоугольник 5"/>
          <p:cNvSpPr>
            <a:spLocks noChangeArrowheads="1"/>
          </p:cNvSpPr>
          <p:nvPr/>
        </p:nvSpPr>
        <p:spPr bwMode="auto">
          <a:xfrm>
            <a:off x="4572000" y="260648"/>
            <a:ext cx="3194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000" b="1" i="0" dirty="0">
                <a:solidFill>
                  <a:srgbClr val="990000"/>
                </a:solidFill>
              </a:rPr>
              <a:t>TENTORIUM-WELLNESS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643438" y="620688"/>
            <a:ext cx="4500562" cy="36036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1000" b="1" i="0">
                <a:solidFill>
                  <a:schemeClr val="tx1"/>
                </a:solidFill>
              </a:rPr>
              <a:t>ЛИНИЯ «ГРАЦИЯ-ФИТНЕС-РЕЛАКС» КОРРЕКЦИЯ ДЕФИЦИТА ВЕСА</a:t>
            </a:r>
          </a:p>
        </p:txBody>
      </p:sp>
      <p:sp>
        <p:nvSpPr>
          <p:cNvPr id="84997" name="Rectangle 10"/>
          <p:cNvSpPr>
            <a:spLocks noChangeArrowheads="1"/>
          </p:cNvSpPr>
          <p:nvPr/>
        </p:nvSpPr>
        <p:spPr bwMode="auto">
          <a:xfrm>
            <a:off x="611188" y="2565400"/>
            <a:ext cx="80645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ru-RU" sz="1600" i="0">
                <a:solidFill>
                  <a:schemeClr val="bg1"/>
                </a:solidFill>
              </a:rPr>
              <a:t>Ваша пища будет не только оптимальной по важным ненасыщенным жирам, так недостающим в вашем рационе, не только частой (6 раз в день), дробной и разнообразной, но и вкусной, повышающей выработку эндорфина – гормона удовольствия на фоне регулярного поступления строительных белков.</a:t>
            </a:r>
          </a:p>
          <a:p>
            <a:pPr marL="228600" indent="-228600">
              <a:buFontTx/>
              <a:buAutoNum type="arabicPeriod"/>
            </a:pPr>
            <a:endParaRPr lang="ru-RU" sz="1600" i="0">
              <a:solidFill>
                <a:schemeClr val="bg1"/>
              </a:solidFill>
            </a:endParaRPr>
          </a:p>
          <a:p>
            <a:pPr marL="228600" indent="-228600">
              <a:buFontTx/>
              <a:buAutoNum type="arabicPeriod"/>
            </a:pPr>
            <a:r>
              <a:rPr lang="ru-RU" sz="1600" i="0">
                <a:solidFill>
                  <a:schemeClr val="bg1"/>
                </a:solidFill>
              </a:rPr>
              <a:t>Мы предлагаем разнообразить вашу пищу, включив в рацион натуральные продукты с повышенной биологической ценностью (ППБЦ) </a:t>
            </a:r>
            <a:r>
              <a:rPr lang="en-US" sz="1600" i="0">
                <a:solidFill>
                  <a:schemeClr val="bg1"/>
                </a:solidFill>
              </a:rPr>
              <a:t>Wellness-</a:t>
            </a:r>
            <a:r>
              <a:rPr lang="ru-RU" sz="1600" i="0">
                <a:solidFill>
                  <a:schemeClr val="bg1"/>
                </a:solidFill>
              </a:rPr>
              <a:t>наборы «Тенториум» в качестве прекрасного дополнительного анаболического питания.</a:t>
            </a:r>
          </a:p>
          <a:p>
            <a:pPr marL="228600" indent="-228600">
              <a:buFontTx/>
              <a:buAutoNum type="arabicPeriod"/>
            </a:pPr>
            <a:endParaRPr lang="ru-RU" sz="1600" i="0">
              <a:solidFill>
                <a:schemeClr val="bg1"/>
              </a:solidFill>
            </a:endParaRPr>
          </a:p>
          <a:p>
            <a:pPr marL="228600" indent="-228600">
              <a:buFontTx/>
              <a:buAutoNum type="arabicPeriod"/>
            </a:pPr>
            <a:r>
              <a:rPr lang="ru-RU" sz="1600" i="0">
                <a:solidFill>
                  <a:schemeClr val="bg1"/>
                </a:solidFill>
              </a:rPr>
              <a:t>При этом суточная калорийность обычного питания должна соответствовать расчётной на ваш вес, при сохранении вами средней физической активности, для того чтобы вес увеличивался за счёт красивого рельефа и контура мышц.  </a:t>
            </a:r>
          </a:p>
          <a:p>
            <a:pPr marL="228600" indent="-228600">
              <a:buFontTx/>
              <a:buAutoNum type="arabicPeriod"/>
            </a:pPr>
            <a:endParaRPr lang="ru-RU" sz="1600" i="0">
              <a:solidFill>
                <a:schemeClr val="bg1"/>
              </a:solidFill>
            </a:endParaRPr>
          </a:p>
          <a:p>
            <a:pPr marL="228600" indent="-228600">
              <a:buFontTx/>
              <a:buAutoNum type="arabicPeriod"/>
            </a:pPr>
            <a:r>
              <a:rPr lang="ru-RU" sz="1600" i="0">
                <a:solidFill>
                  <a:schemeClr val="bg1"/>
                </a:solidFill>
              </a:rPr>
              <a:t>От вечернего приёма пищи не отказывайтесь – вам он даже понравится.</a:t>
            </a:r>
          </a:p>
          <a:p>
            <a:pPr marL="228600" indent="-228600">
              <a:buFontTx/>
              <a:buAutoNum type="arabicPeriod"/>
            </a:pPr>
            <a:endParaRPr lang="ru-RU" sz="1600" i="0">
              <a:solidFill>
                <a:schemeClr val="bg1"/>
              </a:solidFill>
            </a:endParaRPr>
          </a:p>
          <a:p>
            <a:pPr marL="228600" indent="-228600">
              <a:buFontTx/>
              <a:buAutoNum type="arabicPeriod"/>
            </a:pPr>
            <a:r>
              <a:rPr lang="ru-RU" sz="1600" i="0">
                <a:solidFill>
                  <a:schemeClr val="bg1"/>
                </a:solidFill>
              </a:rPr>
              <a:t>Мы также рекомендуем водный режим до 1,5-2,0 л. чистой питьевой воды.</a:t>
            </a:r>
            <a:r>
              <a:rPr lang="ru-RU" sz="16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643438" y="620688"/>
            <a:ext cx="4500562" cy="36036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1000" b="1" i="0">
                <a:solidFill>
                  <a:schemeClr val="tx1"/>
                </a:solidFill>
              </a:rPr>
              <a:t>ЛИНИЯ «ГРАЦИЯ-ФИТНЕС-РЕЛАКС» КОРРЕКЦИЯ ДЕФИЦИТА ВЕСА</a:t>
            </a:r>
          </a:p>
        </p:txBody>
      </p:sp>
      <p:sp>
        <p:nvSpPr>
          <p:cNvPr id="86018" name="Rectangle 1"/>
          <p:cNvSpPr>
            <a:spLocks noChangeArrowheads="1"/>
          </p:cNvSpPr>
          <p:nvPr/>
        </p:nvSpPr>
        <p:spPr bwMode="auto">
          <a:xfrm>
            <a:off x="2700338" y="2105025"/>
            <a:ext cx="6443662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0">
                <a:solidFill>
                  <a:schemeClr val="bg1"/>
                </a:solidFill>
                <a:latin typeface="CyrillicOld"/>
              </a:rPr>
              <a:t>В составе:</a:t>
            </a:r>
            <a:r>
              <a:rPr lang="ru-RU" i="0">
                <a:solidFill>
                  <a:schemeClr val="bg1"/>
                </a:solidFill>
                <a:latin typeface="CyrillicOld"/>
              </a:rPr>
              <a:t> ячмень, пыльца цветочная (обножка).</a:t>
            </a:r>
          </a:p>
          <a:p>
            <a:endParaRPr lang="ru-RU" i="0">
              <a:solidFill>
                <a:schemeClr val="bg1"/>
              </a:solidFill>
              <a:latin typeface="CyrillicOld"/>
            </a:endParaRPr>
          </a:p>
          <a:p>
            <a:r>
              <a:rPr lang="ru-RU" sz="1600" i="0">
                <a:solidFill>
                  <a:schemeClr val="bg1"/>
                </a:solidFill>
                <a:latin typeface="CyrillicOld"/>
              </a:rPr>
              <a:t>Жители Тибета и Гималаев сохраняют свое здоровье и поддерживают силы до глубокой старости благодаря частому употреблению в пищу «цампы» – блюда из обжаренной ячменной крупы грубого помола, мёда диких горных пчел, зеленого чая и растительных или животных жиров.</a:t>
            </a:r>
          </a:p>
          <a:p>
            <a:endParaRPr lang="ru-RU" sz="1600" i="0">
              <a:solidFill>
                <a:schemeClr val="bg1"/>
              </a:solidFill>
              <a:latin typeface="CyrillicOld"/>
            </a:endParaRPr>
          </a:p>
          <a:p>
            <a:r>
              <a:rPr lang="ru-RU" b="1" i="0">
                <a:solidFill>
                  <a:schemeClr val="bg1"/>
                </a:solidFill>
                <a:latin typeface="CyrillicOld"/>
              </a:rPr>
              <a:t>Энергетическая ценность</a:t>
            </a:r>
            <a:r>
              <a:rPr lang="en-US" b="1" i="0">
                <a:solidFill>
                  <a:schemeClr val="bg1"/>
                </a:solidFill>
                <a:latin typeface="CyrillicOld"/>
              </a:rPr>
              <a:t>:</a:t>
            </a:r>
            <a:r>
              <a:rPr lang="ru-RU" i="0">
                <a:solidFill>
                  <a:schemeClr val="bg1"/>
                </a:solidFill>
                <a:latin typeface="CyrillicOld"/>
              </a:rPr>
              <a:t> 315,9 ккал на 100 г. </a:t>
            </a:r>
          </a:p>
          <a:p>
            <a:r>
              <a:rPr lang="ru-RU" i="0">
                <a:solidFill>
                  <a:schemeClr val="bg1"/>
                </a:solidFill>
                <a:latin typeface="CyrillicOld"/>
              </a:rPr>
              <a:t>В одной упаковке 400 г «Апицампы» содержится 1263,6 ккал. В 1 г = 3,159 ккал.</a:t>
            </a:r>
          </a:p>
          <a:p>
            <a:endParaRPr lang="ru-RU" i="0">
              <a:solidFill>
                <a:schemeClr val="bg1"/>
              </a:solidFill>
              <a:latin typeface="CyrillicOld"/>
            </a:endParaRPr>
          </a:p>
          <a:p>
            <a:r>
              <a:rPr lang="ru-RU" b="1" i="0">
                <a:solidFill>
                  <a:schemeClr val="bg1"/>
                </a:solidFill>
                <a:latin typeface="CyrillicOld"/>
              </a:rPr>
              <a:t>Энергетическая ценность завтрака</a:t>
            </a:r>
            <a:r>
              <a:rPr lang="en-US" b="1" i="0">
                <a:solidFill>
                  <a:schemeClr val="bg1"/>
                </a:solidFill>
                <a:latin typeface="CyrillicOld"/>
              </a:rPr>
              <a:t>:</a:t>
            </a:r>
            <a:r>
              <a:rPr lang="ru-RU" i="0">
                <a:solidFill>
                  <a:schemeClr val="bg1"/>
                </a:solidFill>
                <a:latin typeface="CyrillicOld"/>
              </a:rPr>
              <a:t> </a:t>
            </a:r>
          </a:p>
          <a:p>
            <a:r>
              <a:rPr lang="ru-RU" i="0">
                <a:solidFill>
                  <a:schemeClr val="bg1"/>
                </a:solidFill>
                <a:latin typeface="CyrillicOld"/>
              </a:rPr>
              <a:t>(10 г х 3,159 ккал) = 31,59 ккал.</a:t>
            </a:r>
          </a:p>
        </p:txBody>
      </p:sp>
      <p:pic>
        <p:nvPicPr>
          <p:cNvPr id="86019" name="Picture 10" descr="Apizam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060575"/>
            <a:ext cx="2198687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68313" y="1412875"/>
            <a:ext cx="8675687" cy="433388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b="1" i="0" dirty="0">
                <a:solidFill>
                  <a:schemeClr val="tx1"/>
                </a:solidFill>
                <a:latin typeface="CyrillicOld"/>
              </a:rPr>
              <a:t>«</a:t>
            </a:r>
            <a:r>
              <a:rPr lang="ru-RU" sz="2800" b="1" i="0" dirty="0" err="1">
                <a:solidFill>
                  <a:schemeClr val="tx1"/>
                </a:solidFill>
                <a:latin typeface="CyrillicOld"/>
              </a:rPr>
              <a:t>Апицампа</a:t>
            </a:r>
            <a:r>
              <a:rPr lang="ru-RU" sz="2800" b="1" i="0" dirty="0">
                <a:solidFill>
                  <a:schemeClr val="tx1"/>
                </a:solidFill>
                <a:latin typeface="CyrillicOld"/>
              </a:rPr>
              <a:t>»</a:t>
            </a:r>
            <a:r>
              <a:rPr lang="ru-RU" sz="2800" i="0" dirty="0">
                <a:solidFill>
                  <a:schemeClr val="tx1"/>
                </a:solidFill>
                <a:latin typeface="CyrillicOld"/>
              </a:rPr>
              <a:t> </a:t>
            </a:r>
            <a:r>
              <a:rPr lang="ru-RU" sz="1600" i="0" dirty="0">
                <a:solidFill>
                  <a:schemeClr val="tx1"/>
                </a:solidFill>
                <a:latin typeface="CyrillicOld"/>
              </a:rPr>
              <a:t>на </a:t>
            </a:r>
            <a:r>
              <a:rPr lang="ru-RU" sz="1600" i="0" dirty="0" smtClean="0">
                <a:solidFill>
                  <a:schemeClr val="tx1"/>
                </a:solidFill>
                <a:latin typeface="CyrillicOld"/>
              </a:rPr>
              <a:t>завтрак</a:t>
            </a:r>
            <a:r>
              <a:rPr lang="ru-RU" sz="2800" i="0" dirty="0" smtClean="0">
                <a:solidFill>
                  <a:schemeClr val="tx1"/>
                </a:solidFill>
                <a:latin typeface="CyrillicOld"/>
              </a:rPr>
              <a:t> </a:t>
            </a:r>
            <a:endParaRPr lang="ru-RU" sz="2800" i="0" dirty="0">
              <a:solidFill>
                <a:schemeClr val="tx1"/>
              </a:solidFill>
              <a:latin typeface="CyrillicOld"/>
            </a:endParaRPr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0" y="5084763"/>
            <a:ext cx="2555875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1600" b="1" i="0">
                <a:solidFill>
                  <a:schemeClr val="bg1"/>
                </a:solidFill>
                <a:latin typeface="CyrillicOld"/>
              </a:rPr>
              <a:t>Применение: </a:t>
            </a:r>
          </a:p>
        </p:txBody>
      </p:sp>
      <p:sp>
        <p:nvSpPr>
          <p:cNvPr id="86022" name="Rectangle 13"/>
          <p:cNvSpPr>
            <a:spLocks noChangeArrowheads="1"/>
          </p:cNvSpPr>
          <p:nvPr/>
        </p:nvSpPr>
        <p:spPr bwMode="auto">
          <a:xfrm>
            <a:off x="2700338" y="5084763"/>
            <a:ext cx="619283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lvl="1"/>
            <a:r>
              <a:rPr lang="ru-RU" i="0" dirty="0">
                <a:solidFill>
                  <a:schemeClr val="bg1"/>
                </a:solidFill>
              </a:rPr>
              <a:t>Взять 1 столовую  ложку (10 грамм или 31,59 ккал) и размешать в одном стакане ряженки или кефира для завтрака (завтрак лучше приготовить заранее: накануне вечером и дать настояться до утра). Для людей с повышенной кислотностью желудочного сока завтрак слегка подогреть. При пониженной кислотности желудочного сока завтрак использовать холодным. Одна упаковка рассчитана на 30 дней (30 завтраков). </a:t>
            </a:r>
            <a:r>
              <a:rPr lang="ru-RU" i="0" dirty="0" smtClean="0">
                <a:solidFill>
                  <a:schemeClr val="bg1"/>
                </a:solidFill>
                <a:latin typeface="Arial" pitchFamily="34" charset="0"/>
              </a:rPr>
              <a:t>Обязательное соблюдение питьевого режима (в течение дня выпивать  0,7-1,0  литра воды). </a:t>
            </a:r>
            <a:endParaRPr lang="ru-RU" i="0" dirty="0">
              <a:solidFill>
                <a:schemeClr val="bg1"/>
              </a:solidFill>
            </a:endParaRPr>
          </a:p>
        </p:txBody>
      </p:sp>
      <p:sp>
        <p:nvSpPr>
          <p:cNvPr id="86023" name="Прямоугольник 5"/>
          <p:cNvSpPr>
            <a:spLocks noChangeArrowheads="1"/>
          </p:cNvSpPr>
          <p:nvPr/>
        </p:nvSpPr>
        <p:spPr bwMode="auto">
          <a:xfrm>
            <a:off x="3444875" y="260350"/>
            <a:ext cx="549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400" i="0">
                <a:solidFill>
                  <a:srgbClr val="990000"/>
                </a:solidFill>
              </a:rPr>
              <a:t>ПРОДУКТОВАЯ ЛИНЕЙКА</a:t>
            </a:r>
            <a:r>
              <a:rPr lang="ru-RU" sz="2000" b="1" i="0">
                <a:solidFill>
                  <a:srgbClr val="990000"/>
                </a:solidFill>
              </a:rPr>
              <a:t> TENTORIUM-WELLNESS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9" descr="Hlebina"/>
          <p:cNvPicPr>
            <a:picLocks noChangeAspect="1" noChangeArrowheads="1"/>
          </p:cNvPicPr>
          <p:nvPr/>
        </p:nvPicPr>
        <p:blipFill>
          <a:blip r:embed="rId2" cstate="print"/>
          <a:srcRect b="38641"/>
          <a:stretch>
            <a:fillRect/>
          </a:stretch>
        </p:blipFill>
        <p:spPr bwMode="auto">
          <a:xfrm>
            <a:off x="468313" y="1989138"/>
            <a:ext cx="192087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2" name="Rectangle 12"/>
          <p:cNvSpPr>
            <a:spLocks noChangeArrowheads="1"/>
          </p:cNvSpPr>
          <p:nvPr/>
        </p:nvSpPr>
        <p:spPr bwMode="auto">
          <a:xfrm>
            <a:off x="2700338" y="2166938"/>
            <a:ext cx="5903912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b="1" i="0" dirty="0">
                <a:solidFill>
                  <a:srgbClr val="990000"/>
                </a:solidFill>
              </a:rPr>
              <a:t>В составе: </a:t>
            </a:r>
            <a:r>
              <a:rPr lang="ru-RU" i="0" dirty="0">
                <a:solidFill>
                  <a:schemeClr val="bg1"/>
                </a:solidFill>
              </a:rPr>
              <a:t>перга, мёд натуральный, пчелиный</a:t>
            </a:r>
            <a:r>
              <a:rPr lang="en-US" i="0" dirty="0">
                <a:solidFill>
                  <a:schemeClr val="bg1"/>
                </a:solidFill>
                <a:latin typeface="Lucida Sans"/>
              </a:rPr>
              <a:t> </a:t>
            </a:r>
            <a:r>
              <a:rPr lang="ru-RU" i="0" dirty="0">
                <a:solidFill>
                  <a:schemeClr val="bg1"/>
                </a:solidFill>
              </a:rPr>
              <a:t>воск. </a:t>
            </a:r>
          </a:p>
          <a:p>
            <a:endParaRPr lang="ru-RU" i="0" dirty="0">
              <a:solidFill>
                <a:schemeClr val="bg1"/>
              </a:solidFill>
            </a:endParaRPr>
          </a:p>
          <a:p>
            <a:r>
              <a:rPr lang="ru-RU" sz="1600" i="0" dirty="0">
                <a:solidFill>
                  <a:schemeClr val="bg1"/>
                </a:solidFill>
              </a:rPr>
              <a:t>«Хлебина» - прекрасный природный «безопасный анаболик»,</a:t>
            </a:r>
            <a:r>
              <a:rPr lang="en-US" sz="1600" i="0" dirty="0">
                <a:solidFill>
                  <a:schemeClr val="bg1"/>
                </a:solidFill>
                <a:latin typeface="Lucida Sans"/>
              </a:rPr>
              <a:t> </a:t>
            </a:r>
            <a:r>
              <a:rPr lang="ru-RU" sz="1600" i="0" dirty="0">
                <a:solidFill>
                  <a:schemeClr val="bg1"/>
                </a:solidFill>
              </a:rPr>
              <a:t>богатый глюкозой и фруктозой, витаминами</a:t>
            </a:r>
            <a:r>
              <a:rPr lang="en-US" sz="1600" i="0" dirty="0">
                <a:solidFill>
                  <a:schemeClr val="bg1"/>
                </a:solidFill>
                <a:latin typeface="Lucida Sans"/>
              </a:rPr>
              <a:t> </a:t>
            </a:r>
            <a:r>
              <a:rPr lang="ru-RU" sz="1600" i="0" dirty="0">
                <a:solidFill>
                  <a:schemeClr val="bg1"/>
                </a:solidFill>
              </a:rPr>
              <a:t>группы А, Е, В, аминокислотами и ферментами.</a:t>
            </a:r>
            <a:r>
              <a:rPr lang="en-US" sz="1600" i="0" dirty="0">
                <a:solidFill>
                  <a:schemeClr val="bg1"/>
                </a:solidFill>
                <a:latin typeface="Lucida Sans"/>
              </a:rPr>
              <a:t> </a:t>
            </a:r>
            <a:r>
              <a:rPr lang="ru-RU" sz="1600" i="0" dirty="0">
                <a:solidFill>
                  <a:schemeClr val="bg1"/>
                </a:solidFill>
                <a:latin typeface="Lucida Sans"/>
              </a:rPr>
              <a:t>«</a:t>
            </a:r>
            <a:r>
              <a:rPr lang="ru-RU" sz="1600" i="0" dirty="0">
                <a:solidFill>
                  <a:schemeClr val="bg1"/>
                </a:solidFill>
              </a:rPr>
              <a:t>Хлебина» стимулирует синтез структурного белка, улучшает</a:t>
            </a:r>
            <a:r>
              <a:rPr lang="en-US" sz="1600" i="0" dirty="0">
                <a:solidFill>
                  <a:schemeClr val="bg1"/>
                </a:solidFill>
                <a:latin typeface="Lucida Sans"/>
              </a:rPr>
              <a:t> </a:t>
            </a:r>
            <a:r>
              <a:rPr lang="ru-RU" sz="1600" i="0" dirty="0">
                <a:solidFill>
                  <a:schemeClr val="bg1"/>
                </a:solidFill>
              </a:rPr>
              <a:t>кровообращение </a:t>
            </a:r>
            <a:r>
              <a:rPr lang="ru-RU" sz="1600" i="0" dirty="0" smtClean="0">
                <a:solidFill>
                  <a:schemeClr val="bg1"/>
                </a:solidFill>
              </a:rPr>
              <a:t>и </a:t>
            </a:r>
            <a:r>
              <a:rPr lang="ru-RU" sz="1600" i="0" dirty="0">
                <a:solidFill>
                  <a:schemeClr val="bg1"/>
                </a:solidFill>
              </a:rPr>
              <a:t>способствует наращиванию мышц</a:t>
            </a:r>
            <a:r>
              <a:rPr lang="ru-RU" sz="1600" b="1" dirty="0">
                <a:solidFill>
                  <a:schemeClr val="bg1"/>
                </a:solidFill>
              </a:rPr>
              <a:t>.</a:t>
            </a:r>
            <a:r>
              <a:rPr lang="ru-RU" b="1" dirty="0">
                <a:solidFill>
                  <a:schemeClr val="bg1"/>
                </a:solidFill>
              </a:rPr>
              <a:t>                                              </a:t>
            </a:r>
          </a:p>
          <a:p>
            <a:endParaRPr lang="ru-RU" i="0" dirty="0">
              <a:solidFill>
                <a:schemeClr val="bg1"/>
              </a:solidFill>
            </a:endParaRPr>
          </a:p>
          <a:p>
            <a:r>
              <a:rPr lang="ru-RU" b="1" i="0" dirty="0">
                <a:solidFill>
                  <a:schemeClr val="bg1"/>
                </a:solidFill>
              </a:rPr>
              <a:t>Энергетическая ценность</a:t>
            </a:r>
            <a:r>
              <a:rPr lang="en-US" b="1" i="0" dirty="0">
                <a:solidFill>
                  <a:schemeClr val="bg1"/>
                </a:solidFill>
              </a:rPr>
              <a:t>:</a:t>
            </a:r>
            <a:r>
              <a:rPr lang="ru-RU" i="0" dirty="0">
                <a:solidFill>
                  <a:schemeClr val="bg1"/>
                </a:solidFill>
              </a:rPr>
              <a:t> 100 г = 359,6 ккал. </a:t>
            </a:r>
          </a:p>
          <a:p>
            <a:r>
              <a:rPr lang="ru-RU" i="0" dirty="0">
                <a:solidFill>
                  <a:schemeClr val="bg1"/>
                </a:solidFill>
              </a:rPr>
              <a:t>В банке 300 г = 1078,8 ккал. В 1 г = 3,6 ккал. </a:t>
            </a:r>
          </a:p>
          <a:p>
            <a:endParaRPr lang="ru-RU" i="0" dirty="0">
              <a:solidFill>
                <a:schemeClr val="bg1"/>
              </a:solidFill>
            </a:endParaRPr>
          </a:p>
          <a:p>
            <a:r>
              <a:rPr lang="ru-RU" b="1" i="0" dirty="0">
                <a:solidFill>
                  <a:schemeClr val="bg1"/>
                </a:solidFill>
              </a:rPr>
              <a:t>Общая энергетическая ценность  завтрака, обеда и ужина для взрослых</a:t>
            </a:r>
            <a:r>
              <a:rPr lang="en-US" i="0" dirty="0">
                <a:solidFill>
                  <a:schemeClr val="bg1"/>
                </a:solidFill>
              </a:rPr>
              <a:t>:</a:t>
            </a:r>
            <a:r>
              <a:rPr lang="ru-RU" i="0" dirty="0">
                <a:solidFill>
                  <a:schemeClr val="bg1"/>
                </a:solidFill>
              </a:rPr>
              <a:t/>
            </a:r>
            <a:br>
              <a:rPr lang="ru-RU" i="0" dirty="0">
                <a:solidFill>
                  <a:schemeClr val="bg1"/>
                </a:solidFill>
              </a:rPr>
            </a:br>
            <a:r>
              <a:rPr lang="ru-RU" i="0" dirty="0">
                <a:solidFill>
                  <a:schemeClr val="bg1"/>
                </a:solidFill>
              </a:rPr>
              <a:t>(3,34 г </a:t>
            </a:r>
            <a:r>
              <a:rPr lang="ru-RU" i="0" dirty="0" err="1">
                <a:solidFill>
                  <a:schemeClr val="bg1"/>
                </a:solidFill>
              </a:rPr>
              <a:t>х</a:t>
            </a:r>
            <a:r>
              <a:rPr lang="ru-RU" i="0" dirty="0">
                <a:solidFill>
                  <a:schemeClr val="bg1"/>
                </a:solidFill>
              </a:rPr>
              <a:t> 3 приёма </a:t>
            </a:r>
            <a:r>
              <a:rPr lang="ru-RU" i="0" dirty="0" err="1">
                <a:solidFill>
                  <a:schemeClr val="bg1"/>
                </a:solidFill>
              </a:rPr>
              <a:t>х</a:t>
            </a:r>
            <a:r>
              <a:rPr lang="ru-RU" i="0" dirty="0">
                <a:solidFill>
                  <a:schemeClr val="bg1"/>
                </a:solidFill>
              </a:rPr>
              <a:t> 3,6 ккал=36,07 ккал.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7043" name="Rectangle 14"/>
          <p:cNvSpPr>
            <a:spLocks noChangeArrowheads="1"/>
          </p:cNvSpPr>
          <p:nvPr/>
        </p:nvSpPr>
        <p:spPr bwMode="auto">
          <a:xfrm>
            <a:off x="2627313" y="5157788"/>
            <a:ext cx="6192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i="0" dirty="0">
                <a:solidFill>
                  <a:schemeClr val="bg1"/>
                </a:solidFill>
              </a:rPr>
              <a:t>По 5-6 драже (3,34 </a:t>
            </a:r>
            <a:r>
              <a:rPr lang="ru-RU" i="0" dirty="0" smtClean="0">
                <a:solidFill>
                  <a:schemeClr val="bg1"/>
                </a:solidFill>
              </a:rPr>
              <a:t>г = 12,024 </a:t>
            </a:r>
            <a:r>
              <a:rPr lang="ru-RU" i="0" dirty="0">
                <a:solidFill>
                  <a:schemeClr val="bg1"/>
                </a:solidFill>
              </a:rPr>
              <a:t>ккал) утром, в обед и вечером во время еды. </a:t>
            </a:r>
          </a:p>
          <a:p>
            <a:r>
              <a:rPr lang="ru-RU" i="0" dirty="0">
                <a:solidFill>
                  <a:schemeClr val="bg1"/>
                </a:solidFill>
              </a:rPr>
              <a:t>Одна банка рассчитана на 30-дневный приём</a:t>
            </a:r>
            <a:r>
              <a:rPr lang="ru-RU" i="0" dirty="0" smtClean="0">
                <a:solidFill>
                  <a:schemeClr val="bg1"/>
                </a:solidFill>
              </a:rPr>
              <a:t>.</a:t>
            </a:r>
            <a:r>
              <a:rPr lang="ru-RU" i="0" dirty="0" smtClean="0">
                <a:solidFill>
                  <a:schemeClr val="bg1"/>
                </a:solidFill>
                <a:latin typeface="Arial" pitchFamily="34" charset="0"/>
              </a:rPr>
              <a:t> Обязательное соблюдение питьевого режима (в течение дня выпивать  0,7-1,0  литра воды). </a:t>
            </a:r>
            <a:endParaRPr lang="ru-RU" i="0" dirty="0">
              <a:solidFill>
                <a:schemeClr val="bg1"/>
              </a:solidFill>
            </a:endParaRPr>
          </a:p>
          <a:p>
            <a:endParaRPr lang="en-US" i="0" dirty="0">
              <a:solidFill>
                <a:schemeClr val="bg1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643438" y="620688"/>
            <a:ext cx="4500562" cy="36036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1000" b="1" i="0">
                <a:solidFill>
                  <a:schemeClr val="tx1"/>
                </a:solidFill>
              </a:rPr>
              <a:t>ЛИНИЯ «ГРАЦИЯ-ФИТНЕС-РЕЛАКС» КОРРЕКЦИЯ ДЕФИЦИТА ВЕСА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68313" y="1412875"/>
            <a:ext cx="8675687" cy="433388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b="1" i="0">
                <a:solidFill>
                  <a:schemeClr val="tx1"/>
                </a:solidFill>
              </a:rPr>
              <a:t>«Хлебина» </a:t>
            </a:r>
            <a:r>
              <a:rPr lang="ru-RU" sz="1600" i="0">
                <a:solidFill>
                  <a:schemeClr val="tx1"/>
                </a:solidFill>
              </a:rPr>
              <a:t>на завтрак, обед и ужин</a:t>
            </a:r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0" y="5084763"/>
            <a:ext cx="2555875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1600" b="1" i="0">
                <a:solidFill>
                  <a:schemeClr val="bg1"/>
                </a:solidFill>
                <a:latin typeface="CyrillicOld"/>
              </a:rPr>
              <a:t>Применение: </a:t>
            </a:r>
          </a:p>
        </p:txBody>
      </p:sp>
      <p:sp>
        <p:nvSpPr>
          <p:cNvPr id="87047" name="Прямоугольник 5"/>
          <p:cNvSpPr>
            <a:spLocks noChangeArrowheads="1"/>
          </p:cNvSpPr>
          <p:nvPr/>
        </p:nvSpPr>
        <p:spPr bwMode="auto">
          <a:xfrm>
            <a:off x="3444875" y="260350"/>
            <a:ext cx="549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400" i="0">
                <a:solidFill>
                  <a:srgbClr val="990000"/>
                </a:solidFill>
              </a:rPr>
              <a:t>ПРОДУКТОВАЯ ЛИНЕЙКА</a:t>
            </a:r>
            <a:r>
              <a:rPr lang="ru-RU" sz="2000" b="1" i="0">
                <a:solidFill>
                  <a:srgbClr val="990000"/>
                </a:solidFill>
              </a:rPr>
              <a:t> TENTORIUM-WELLNESS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2627313" y="2150239"/>
            <a:ext cx="651668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0" dirty="0">
                <a:solidFill>
                  <a:schemeClr val="bg1"/>
                </a:solidFill>
              </a:rPr>
              <a:t>В составе: </a:t>
            </a:r>
            <a:r>
              <a:rPr lang="ru-RU" i="0" dirty="0">
                <a:solidFill>
                  <a:schemeClr val="bg1"/>
                </a:solidFill>
              </a:rPr>
              <a:t>мёд натуральный, пыльца цветочная (обножка), прополис, экстракты березовых почек, корня девясила, цветков календулы, бессмертника песчаного, кукурузы (столбиков и рылец), травы зверобоя, пастушьей сумки, тысячелистника, хвоща полевого, спорыша, плодов шиповника), воск пчелиный.</a:t>
            </a:r>
          </a:p>
          <a:p>
            <a:endParaRPr lang="ru-RU" i="0" dirty="0">
              <a:solidFill>
                <a:schemeClr val="bg1"/>
              </a:solidFill>
            </a:endParaRPr>
          </a:p>
          <a:p>
            <a:r>
              <a:rPr lang="ru-RU" sz="1400" i="0" dirty="0">
                <a:solidFill>
                  <a:schemeClr val="bg1"/>
                </a:solidFill>
              </a:rPr>
              <a:t>Богатое содержание аминокислот, микроэлементов, витаминов, полезных и легкоусвояемых углеводов помогает нормализовать общий обмен веществ, оптимизирует работу эндокринной системы, повышает уровень </a:t>
            </a:r>
            <a:r>
              <a:rPr lang="ru-RU" sz="1400" i="0" dirty="0" err="1">
                <a:solidFill>
                  <a:schemeClr val="bg1"/>
                </a:solidFill>
              </a:rPr>
              <a:t>эндорфина</a:t>
            </a:r>
            <a:r>
              <a:rPr lang="ru-RU" sz="1400" i="0" dirty="0">
                <a:solidFill>
                  <a:schemeClr val="bg1"/>
                </a:solidFill>
              </a:rPr>
              <a:t> – гормона удовольствия, эффективно повышает умственную и физическую работоспособность, а также  позволяет управлять собственным весом.</a:t>
            </a:r>
          </a:p>
          <a:p>
            <a:endParaRPr lang="ru-RU" sz="1400" i="0" dirty="0">
              <a:solidFill>
                <a:schemeClr val="bg1"/>
              </a:solidFill>
            </a:endParaRPr>
          </a:p>
          <a:p>
            <a:r>
              <a:rPr lang="ru-RU" b="1" i="0" dirty="0">
                <a:solidFill>
                  <a:schemeClr val="bg1"/>
                </a:solidFill>
              </a:rPr>
              <a:t>Энергетическая ценность</a:t>
            </a:r>
            <a:r>
              <a:rPr lang="en-US" i="0" dirty="0">
                <a:solidFill>
                  <a:schemeClr val="bg1"/>
                </a:solidFill>
              </a:rPr>
              <a:t>:</a:t>
            </a:r>
            <a:r>
              <a:rPr lang="ru-RU" i="0" dirty="0">
                <a:solidFill>
                  <a:schemeClr val="bg1"/>
                </a:solidFill>
              </a:rPr>
              <a:t> 339,6 ккал на 100 г. </a:t>
            </a:r>
            <a:br>
              <a:rPr lang="ru-RU" i="0" dirty="0">
                <a:solidFill>
                  <a:schemeClr val="bg1"/>
                </a:solidFill>
              </a:rPr>
            </a:br>
            <a:r>
              <a:rPr lang="ru-RU" i="0" dirty="0">
                <a:solidFill>
                  <a:schemeClr val="bg1"/>
                </a:solidFill>
              </a:rPr>
              <a:t>В банке 300 </a:t>
            </a:r>
            <a:r>
              <a:rPr lang="ru-RU" i="0" dirty="0" err="1">
                <a:solidFill>
                  <a:schemeClr val="bg1"/>
                </a:solidFill>
              </a:rPr>
              <a:t>г=</a:t>
            </a:r>
            <a:r>
              <a:rPr lang="ru-RU" i="0" dirty="0">
                <a:solidFill>
                  <a:schemeClr val="bg1"/>
                </a:solidFill>
              </a:rPr>
              <a:t> 1018,8 ккал. В 1 грамме=3,396 ккал. </a:t>
            </a:r>
            <a:r>
              <a:rPr lang="ru-RU" b="1" i="0" dirty="0">
                <a:solidFill>
                  <a:schemeClr val="bg1"/>
                </a:solidFill>
              </a:rPr>
              <a:t>Общая энергетическая ценность второго завтрака и </a:t>
            </a:r>
            <a:r>
              <a:rPr lang="ru-RU" b="1" i="0" dirty="0" smtClean="0">
                <a:solidFill>
                  <a:schemeClr val="bg1"/>
                </a:solidFill>
              </a:rPr>
              <a:t>дополнения к обеду</a:t>
            </a:r>
            <a:r>
              <a:rPr lang="en-US" b="1" i="0" dirty="0" smtClean="0">
                <a:solidFill>
                  <a:schemeClr val="bg1"/>
                </a:solidFill>
              </a:rPr>
              <a:t>:</a:t>
            </a:r>
            <a:r>
              <a:rPr lang="ru-RU" i="0" dirty="0" smtClean="0">
                <a:solidFill>
                  <a:schemeClr val="bg1"/>
                </a:solidFill>
              </a:rPr>
              <a:t> </a:t>
            </a:r>
            <a:r>
              <a:rPr lang="ru-RU" i="0" dirty="0">
                <a:solidFill>
                  <a:schemeClr val="bg1"/>
                </a:solidFill>
              </a:rPr>
              <a:t>(10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i="0" dirty="0">
                <a:solidFill>
                  <a:schemeClr val="bg1"/>
                </a:solidFill>
              </a:rPr>
              <a:t>г </a:t>
            </a:r>
            <a:r>
              <a:rPr lang="ru-RU" i="0" dirty="0" err="1">
                <a:solidFill>
                  <a:schemeClr val="bg1"/>
                </a:solidFill>
              </a:rPr>
              <a:t>х</a:t>
            </a:r>
            <a:r>
              <a:rPr lang="ru-RU" i="0" dirty="0">
                <a:solidFill>
                  <a:schemeClr val="bg1"/>
                </a:solidFill>
              </a:rPr>
              <a:t> 3,396 ккал) = 33,96 ккал.</a:t>
            </a:r>
          </a:p>
        </p:txBody>
      </p:sp>
      <p:sp>
        <p:nvSpPr>
          <p:cNvPr id="88066" name="Прямоугольник 5"/>
          <p:cNvSpPr>
            <a:spLocks noChangeArrowheads="1"/>
          </p:cNvSpPr>
          <p:nvPr/>
        </p:nvSpPr>
        <p:spPr bwMode="auto">
          <a:xfrm>
            <a:off x="3444875" y="260350"/>
            <a:ext cx="549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400" i="0">
                <a:solidFill>
                  <a:srgbClr val="990000"/>
                </a:solidFill>
              </a:rPr>
              <a:t>ПРОДУКТОВАЯ ЛИНЕЙКА</a:t>
            </a:r>
            <a:r>
              <a:rPr lang="ru-RU" sz="2000" b="1" i="0">
                <a:solidFill>
                  <a:srgbClr val="990000"/>
                </a:solidFill>
              </a:rPr>
              <a:t> TENTORIUM-WELLNESS</a:t>
            </a:r>
          </a:p>
        </p:txBody>
      </p:sp>
      <p:pic>
        <p:nvPicPr>
          <p:cNvPr id="88067" name="Picture 9" descr="Api-El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989138"/>
            <a:ext cx="2109787" cy="528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68313" y="1412875"/>
            <a:ext cx="8675687" cy="433388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b="1" i="0" dirty="0">
                <a:solidFill>
                  <a:schemeClr val="tx1"/>
                </a:solidFill>
                <a:latin typeface="CyrillicOld"/>
              </a:rPr>
              <a:t>«</a:t>
            </a:r>
            <a:r>
              <a:rPr lang="ru-RU" sz="2800" b="1" i="0" dirty="0" err="1">
                <a:solidFill>
                  <a:schemeClr val="tx1"/>
                </a:solidFill>
                <a:latin typeface="CyrillicOld"/>
              </a:rPr>
              <a:t>Апи-Элите</a:t>
            </a:r>
            <a:r>
              <a:rPr lang="ru-RU" sz="2800" b="1" i="0" dirty="0">
                <a:solidFill>
                  <a:schemeClr val="tx1"/>
                </a:solidFill>
                <a:latin typeface="CyrillicOld"/>
              </a:rPr>
              <a:t>» </a:t>
            </a:r>
            <a:r>
              <a:rPr lang="ru-RU" sz="1600" i="0" dirty="0">
                <a:solidFill>
                  <a:schemeClr val="tx1"/>
                </a:solidFill>
                <a:latin typeface="CyrillicOld"/>
              </a:rPr>
              <a:t>на второй завтрак </a:t>
            </a:r>
            <a:r>
              <a:rPr lang="ru-RU" sz="1600" i="0" dirty="0" smtClean="0">
                <a:solidFill>
                  <a:schemeClr val="tx1"/>
                </a:solidFill>
                <a:latin typeface="CyrillicOld"/>
              </a:rPr>
              <a:t>и обед</a:t>
            </a:r>
            <a:endParaRPr lang="ru-RU" sz="1600" i="0" dirty="0">
              <a:solidFill>
                <a:schemeClr val="tx1"/>
              </a:solidFill>
              <a:latin typeface="CyrillicOld"/>
            </a:endParaRPr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0" y="5084763"/>
            <a:ext cx="2555875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1600" b="1" i="0">
                <a:solidFill>
                  <a:schemeClr val="bg1"/>
                </a:solidFill>
                <a:latin typeface="CyrillicOld"/>
              </a:rPr>
              <a:t>Применение: </a:t>
            </a:r>
          </a:p>
        </p:txBody>
      </p:sp>
      <p:sp>
        <p:nvSpPr>
          <p:cNvPr id="88070" name="Rectangle 13"/>
          <p:cNvSpPr>
            <a:spLocks noChangeArrowheads="1"/>
          </p:cNvSpPr>
          <p:nvPr/>
        </p:nvSpPr>
        <p:spPr bwMode="auto">
          <a:xfrm>
            <a:off x="2267745" y="5157788"/>
            <a:ext cx="66967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lvl="1"/>
            <a:r>
              <a:rPr lang="ru-RU" i="0" dirty="0" smtClean="0">
                <a:solidFill>
                  <a:schemeClr val="bg1"/>
                </a:solidFill>
              </a:rPr>
              <a:t>Во время 2-го завтрака в 10-00 </a:t>
            </a:r>
            <a:r>
              <a:rPr lang="ru-RU" i="0" dirty="0">
                <a:solidFill>
                  <a:schemeClr val="bg1"/>
                </a:solidFill>
              </a:rPr>
              <a:t>съесть 1 чайную ложку с горкой (5 г=16,98 </a:t>
            </a:r>
            <a:r>
              <a:rPr lang="ru-RU" i="0" dirty="0" smtClean="0">
                <a:solidFill>
                  <a:schemeClr val="bg1"/>
                </a:solidFill>
              </a:rPr>
              <a:t>ккал) </a:t>
            </a:r>
            <a:r>
              <a:rPr lang="ru-RU" i="0" dirty="0">
                <a:solidFill>
                  <a:schemeClr val="bg1"/>
                </a:solidFill>
              </a:rPr>
              <a:t>и запить 1 стаканом </a:t>
            </a:r>
            <a:r>
              <a:rPr lang="ru-RU" i="0" dirty="0" smtClean="0">
                <a:solidFill>
                  <a:schemeClr val="bg1"/>
                </a:solidFill>
              </a:rPr>
              <a:t>чистой питьевой воды</a:t>
            </a:r>
            <a:r>
              <a:rPr lang="ru-RU" i="0" dirty="0">
                <a:solidFill>
                  <a:schemeClr val="bg1"/>
                </a:solidFill>
              </a:rPr>
              <a:t>. </a:t>
            </a:r>
            <a:r>
              <a:rPr lang="ru-RU" i="0" dirty="0" smtClean="0">
                <a:solidFill>
                  <a:schemeClr val="bg1"/>
                </a:solidFill>
              </a:rPr>
              <a:t>Кроме того, съесть 1 </a:t>
            </a:r>
            <a:r>
              <a:rPr lang="ru-RU" i="0" dirty="0">
                <a:solidFill>
                  <a:schemeClr val="bg1"/>
                </a:solidFill>
              </a:rPr>
              <a:t>чайную ложку с горкой и </a:t>
            </a:r>
            <a:r>
              <a:rPr lang="ru-RU" i="0" dirty="0" smtClean="0">
                <a:solidFill>
                  <a:schemeClr val="bg1"/>
                </a:solidFill>
              </a:rPr>
              <a:t>запить </a:t>
            </a:r>
            <a:r>
              <a:rPr lang="ru-RU" i="0" dirty="0">
                <a:solidFill>
                  <a:schemeClr val="bg1"/>
                </a:solidFill>
              </a:rPr>
              <a:t>1 стаканом </a:t>
            </a:r>
            <a:r>
              <a:rPr lang="ru-RU" i="0" dirty="0" smtClean="0">
                <a:solidFill>
                  <a:schemeClr val="bg1"/>
                </a:solidFill>
              </a:rPr>
              <a:t>чистой питьевой воды в конце обеда.  </a:t>
            </a:r>
          </a:p>
          <a:p>
            <a:pPr lvl="1"/>
            <a:r>
              <a:rPr lang="ru-RU" i="0" dirty="0" smtClean="0">
                <a:solidFill>
                  <a:schemeClr val="bg1"/>
                </a:solidFill>
              </a:rPr>
              <a:t>Одна </a:t>
            </a:r>
            <a:r>
              <a:rPr lang="ru-RU" i="0" dirty="0">
                <a:solidFill>
                  <a:schemeClr val="bg1"/>
                </a:solidFill>
              </a:rPr>
              <a:t>банка рассчитана на 30 дней (30 вторых завтраков и 30 </a:t>
            </a:r>
            <a:r>
              <a:rPr lang="ru-RU" i="0" dirty="0" smtClean="0">
                <a:solidFill>
                  <a:schemeClr val="bg1"/>
                </a:solidFill>
              </a:rPr>
              <a:t>обедов).</a:t>
            </a:r>
            <a:r>
              <a:rPr lang="ru-RU" i="0" dirty="0" smtClean="0">
                <a:solidFill>
                  <a:schemeClr val="bg1"/>
                </a:solidFill>
                <a:latin typeface="Arial" pitchFamily="34" charset="0"/>
              </a:rPr>
              <a:t> Обязательное соблюдение питьевого режима (в течение дня выпивать  0,7-1,0  литра воды). </a:t>
            </a:r>
            <a:endParaRPr lang="ru-RU" i="0" dirty="0">
              <a:solidFill>
                <a:schemeClr val="bg1"/>
              </a:solidFill>
            </a:endParaRPr>
          </a:p>
          <a:p>
            <a:pPr lvl="1"/>
            <a:endParaRPr lang="ru-RU" i="0" dirty="0">
              <a:solidFill>
                <a:schemeClr val="bg1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643438" y="620688"/>
            <a:ext cx="4500562" cy="36036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1000" b="1" i="0">
                <a:solidFill>
                  <a:schemeClr val="tx1"/>
                </a:solidFill>
              </a:rPr>
              <a:t>ЛИНИЯ «ГРАЦИЯ-ФИТНЕС-РЕЛАКС» КОРРЕКЦИЯ ДЕФИЦИТА ВЕСА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Прямоугольник 5"/>
          <p:cNvSpPr>
            <a:spLocks noChangeArrowheads="1"/>
          </p:cNvSpPr>
          <p:nvPr/>
        </p:nvSpPr>
        <p:spPr bwMode="auto">
          <a:xfrm>
            <a:off x="3444875" y="260350"/>
            <a:ext cx="549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400" i="0">
                <a:solidFill>
                  <a:srgbClr val="990000"/>
                </a:solidFill>
              </a:rPr>
              <a:t>ПРОДУКТОВАЯ ЛИНЕЙКА</a:t>
            </a:r>
            <a:r>
              <a:rPr lang="ru-RU" sz="2000" b="1" i="0">
                <a:solidFill>
                  <a:srgbClr val="990000"/>
                </a:solidFill>
              </a:rPr>
              <a:t> TENTORIUM-WELLNESS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643438" y="620688"/>
            <a:ext cx="4500562" cy="36036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1000" b="1" i="0">
                <a:solidFill>
                  <a:schemeClr val="tx1"/>
                </a:solidFill>
              </a:rPr>
              <a:t>ЛИНИЯ «ГРАЦИЯ-ФИТНЕС-РЕЛАКС» КОРРЕКЦИЯ ДЕФИЦИТА ВЕСА</a:t>
            </a:r>
          </a:p>
        </p:txBody>
      </p:sp>
      <p:sp>
        <p:nvSpPr>
          <p:cNvPr id="89091" name="Rectangle 1"/>
          <p:cNvSpPr>
            <a:spLocks noChangeArrowheads="1"/>
          </p:cNvSpPr>
          <p:nvPr/>
        </p:nvSpPr>
        <p:spPr bwMode="auto">
          <a:xfrm>
            <a:off x="2771775" y="2305200"/>
            <a:ext cx="61214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0" dirty="0">
                <a:solidFill>
                  <a:schemeClr val="bg1"/>
                </a:solidFill>
              </a:rPr>
              <a:t>В составе: </a:t>
            </a:r>
            <a:r>
              <a:rPr lang="ru-RU" i="0" dirty="0">
                <a:solidFill>
                  <a:schemeClr val="bg1"/>
                </a:solidFill>
              </a:rPr>
              <a:t>мёд натуральный, хлопья зародышей пшеницы, воск пчелиный.</a:t>
            </a:r>
          </a:p>
          <a:p>
            <a:endParaRPr lang="ru-RU" i="0" dirty="0">
              <a:solidFill>
                <a:schemeClr val="bg1"/>
              </a:solidFill>
            </a:endParaRPr>
          </a:p>
          <a:p>
            <a:r>
              <a:rPr lang="ru-RU" sz="1400" i="0" dirty="0">
                <a:solidFill>
                  <a:schemeClr val="bg1"/>
                </a:solidFill>
              </a:rPr>
              <a:t>Хлопья зародышей пшеницы являются источником 12 витаминов, 18 аминокислот, макроэлементов, кальция и калия. </a:t>
            </a:r>
            <a:r>
              <a:rPr lang="ru-RU" sz="1400" i="0" dirty="0" smtClean="0">
                <a:solidFill>
                  <a:schemeClr val="bg1"/>
                </a:solidFill>
              </a:rPr>
              <a:t>Продукт «</a:t>
            </a:r>
            <a:r>
              <a:rPr lang="ru-RU" sz="1400" i="0" dirty="0" err="1">
                <a:solidFill>
                  <a:schemeClr val="bg1"/>
                </a:solidFill>
              </a:rPr>
              <a:t>Юнис-Апи</a:t>
            </a:r>
            <a:r>
              <a:rPr lang="ru-RU" sz="1400" i="0" dirty="0">
                <a:solidFill>
                  <a:schemeClr val="bg1"/>
                </a:solidFill>
              </a:rPr>
              <a:t>» </a:t>
            </a:r>
            <a:r>
              <a:rPr lang="ru-RU" sz="1400" i="0" dirty="0" smtClean="0">
                <a:solidFill>
                  <a:schemeClr val="bg1"/>
                </a:solidFill>
              </a:rPr>
              <a:t>содержит клетчатку, </a:t>
            </a:r>
            <a:r>
              <a:rPr lang="ru-RU" sz="1400" i="0" dirty="0">
                <a:solidFill>
                  <a:schemeClr val="bg1"/>
                </a:solidFill>
              </a:rPr>
              <a:t>которая адсорбирует жир и холестерин, удаляя их из организма. </a:t>
            </a:r>
            <a:r>
              <a:rPr lang="ru-RU" sz="1400" i="0" dirty="0" smtClean="0">
                <a:solidFill>
                  <a:schemeClr val="bg1"/>
                </a:solidFill>
              </a:rPr>
              <a:t>А входящие </a:t>
            </a:r>
            <a:r>
              <a:rPr lang="ru-RU" sz="1400" i="0" dirty="0">
                <a:solidFill>
                  <a:schemeClr val="bg1"/>
                </a:solidFill>
              </a:rPr>
              <a:t>в состав  натуральный мёд и хлопья злаковых не только обогащают </a:t>
            </a:r>
            <a:r>
              <a:rPr lang="ru-RU" sz="1400" i="0" dirty="0" smtClean="0">
                <a:solidFill>
                  <a:schemeClr val="bg1"/>
                </a:solidFill>
              </a:rPr>
              <a:t>любой рацион </a:t>
            </a:r>
            <a:r>
              <a:rPr lang="ru-RU" sz="1400" i="0" dirty="0">
                <a:solidFill>
                  <a:schemeClr val="bg1"/>
                </a:solidFill>
              </a:rPr>
              <a:t>питания, делая его сбалансированным по широкому спектру питательных веществ, но также повышают уровень </a:t>
            </a:r>
            <a:r>
              <a:rPr lang="ru-RU" sz="1400" i="0" dirty="0" err="1">
                <a:solidFill>
                  <a:schemeClr val="bg1"/>
                </a:solidFill>
              </a:rPr>
              <a:t>эндорфина</a:t>
            </a:r>
            <a:r>
              <a:rPr lang="ru-RU" sz="1400" i="0" dirty="0">
                <a:solidFill>
                  <a:schemeClr val="bg1"/>
                </a:solidFill>
              </a:rPr>
              <a:t> – гормона удовольствия.</a:t>
            </a:r>
            <a:endParaRPr lang="ru-RU" sz="1400" b="1" dirty="0">
              <a:solidFill>
                <a:schemeClr val="bg1"/>
              </a:solidFill>
            </a:endParaRPr>
          </a:p>
          <a:p>
            <a:endParaRPr lang="ru-RU" sz="1400" b="1" i="0" dirty="0">
              <a:solidFill>
                <a:schemeClr val="bg1"/>
              </a:solidFill>
            </a:endParaRPr>
          </a:p>
          <a:p>
            <a:r>
              <a:rPr lang="ru-RU" b="1" i="0" dirty="0">
                <a:solidFill>
                  <a:schemeClr val="bg1"/>
                </a:solidFill>
              </a:rPr>
              <a:t>Энергетическая ценность</a:t>
            </a:r>
            <a:r>
              <a:rPr lang="en-US" b="1" i="0" dirty="0">
                <a:solidFill>
                  <a:schemeClr val="bg1"/>
                </a:solidFill>
              </a:rPr>
              <a:t>:</a:t>
            </a:r>
            <a:r>
              <a:rPr lang="ru-RU" i="0" dirty="0">
                <a:solidFill>
                  <a:schemeClr val="bg1"/>
                </a:solidFill>
              </a:rPr>
              <a:t> 402,7 ккал на 100 г. </a:t>
            </a:r>
          </a:p>
          <a:p>
            <a:r>
              <a:rPr lang="ru-RU" i="0" dirty="0">
                <a:solidFill>
                  <a:schemeClr val="bg1"/>
                </a:solidFill>
              </a:rPr>
              <a:t>В банке 300 г=1208,1 ккал. В 1 г =4,027 ккал. </a:t>
            </a:r>
          </a:p>
          <a:p>
            <a:r>
              <a:rPr lang="ru-RU" b="1" i="0" dirty="0">
                <a:solidFill>
                  <a:schemeClr val="bg1"/>
                </a:solidFill>
              </a:rPr>
              <a:t>Общая энергетическая ценность  2-го физиологического перекуса и полдника</a:t>
            </a:r>
            <a:r>
              <a:rPr lang="en-US" b="1" i="0" dirty="0">
                <a:solidFill>
                  <a:schemeClr val="bg1"/>
                </a:solidFill>
              </a:rPr>
              <a:t>:</a:t>
            </a:r>
            <a:r>
              <a:rPr lang="ru-RU" b="1" i="0" dirty="0">
                <a:solidFill>
                  <a:schemeClr val="bg1"/>
                </a:solidFill>
              </a:rPr>
              <a:t>  </a:t>
            </a:r>
            <a:r>
              <a:rPr lang="ru-RU" i="0" dirty="0">
                <a:solidFill>
                  <a:schemeClr val="bg1"/>
                </a:solidFill>
              </a:rPr>
              <a:t>(10 г </a:t>
            </a:r>
            <a:r>
              <a:rPr lang="ru-RU" i="0" dirty="0" err="1">
                <a:solidFill>
                  <a:schemeClr val="bg1"/>
                </a:solidFill>
              </a:rPr>
              <a:t>х</a:t>
            </a:r>
            <a:r>
              <a:rPr lang="ru-RU" i="0" dirty="0">
                <a:solidFill>
                  <a:schemeClr val="bg1"/>
                </a:solidFill>
              </a:rPr>
              <a:t> 4,027 ккал) = 40,27 ккал.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68313" y="1412875"/>
            <a:ext cx="8675687" cy="433388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b="1" i="0">
                <a:solidFill>
                  <a:schemeClr val="tx1"/>
                </a:solidFill>
                <a:latin typeface="CyrillicOld"/>
              </a:rPr>
              <a:t>«Юнис-Апи» </a:t>
            </a:r>
            <a:r>
              <a:rPr lang="ru-RU" sz="1600" i="0">
                <a:solidFill>
                  <a:schemeClr val="tx1"/>
                </a:solidFill>
                <a:latin typeface="CyrillicOld"/>
              </a:rPr>
              <a:t>на полдник и на ужин</a:t>
            </a:r>
            <a:endParaRPr lang="ru-RU" sz="2800" b="1" i="0">
              <a:solidFill>
                <a:schemeClr val="tx1"/>
              </a:solidFill>
              <a:latin typeface="CyrillicOld"/>
            </a:endParaRPr>
          </a:p>
        </p:txBody>
      </p:sp>
      <p:pic>
        <p:nvPicPr>
          <p:cNvPr id="89093" name="Picture 11" descr="Unis-A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133600"/>
            <a:ext cx="2103437" cy="560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0" y="5084763"/>
            <a:ext cx="2555875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1600" b="1" i="0">
                <a:solidFill>
                  <a:schemeClr val="bg1"/>
                </a:solidFill>
                <a:latin typeface="CyrillicOld"/>
              </a:rPr>
              <a:t>Применение: </a:t>
            </a:r>
          </a:p>
        </p:txBody>
      </p:sp>
      <p:sp>
        <p:nvSpPr>
          <p:cNvPr id="89095" name="Rectangle 13"/>
          <p:cNvSpPr>
            <a:spLocks noChangeArrowheads="1"/>
          </p:cNvSpPr>
          <p:nvPr/>
        </p:nvSpPr>
        <p:spPr bwMode="auto">
          <a:xfrm>
            <a:off x="611188" y="5589588"/>
            <a:ext cx="83533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lvl="1"/>
            <a:r>
              <a:rPr lang="ru-RU" i="0" dirty="0">
                <a:solidFill>
                  <a:schemeClr val="bg1"/>
                </a:solidFill>
              </a:rPr>
              <a:t>В качестве полдника в 16-00 часов съесть 1 чайную ложку с горкой (5 г=20,135 ккал), запивая 1 стаканом чистой питьевой воды. А также в качестве дополнительного питания </a:t>
            </a:r>
            <a:r>
              <a:rPr lang="ru-RU" i="0" dirty="0" smtClean="0">
                <a:solidFill>
                  <a:schemeClr val="bg1"/>
                </a:solidFill>
              </a:rPr>
              <a:t>съесть в </a:t>
            </a:r>
            <a:r>
              <a:rPr lang="ru-RU" i="0" dirty="0">
                <a:solidFill>
                  <a:schemeClr val="bg1"/>
                </a:solidFill>
              </a:rPr>
              <a:t>конце ужина </a:t>
            </a:r>
            <a:r>
              <a:rPr lang="ru-RU" i="0" dirty="0" smtClean="0">
                <a:solidFill>
                  <a:schemeClr val="bg1"/>
                </a:solidFill>
              </a:rPr>
              <a:t>1 </a:t>
            </a:r>
            <a:r>
              <a:rPr lang="ru-RU" i="0" dirty="0">
                <a:solidFill>
                  <a:schemeClr val="bg1"/>
                </a:solidFill>
              </a:rPr>
              <a:t>чайную ложку с горкой (5 г=20,135 ккал), запивая 1 стаканом чистой питьевой воды. </a:t>
            </a:r>
          </a:p>
          <a:p>
            <a:pPr lvl="1"/>
            <a:r>
              <a:rPr lang="ru-RU" i="0" dirty="0">
                <a:solidFill>
                  <a:schemeClr val="bg1"/>
                </a:solidFill>
              </a:rPr>
              <a:t>Одна банка рассчитана на 30 дней (30 полдников и 30 порций к ужину). </a:t>
            </a:r>
            <a:r>
              <a:rPr lang="ru-RU" i="0" dirty="0" smtClean="0">
                <a:solidFill>
                  <a:schemeClr val="bg1"/>
                </a:solidFill>
                <a:latin typeface="Arial" pitchFamily="34" charset="0"/>
              </a:rPr>
              <a:t>Обязательное соблюдение питьевого режима (в течение дня выпивать  0,7-1,0  литра воды). </a:t>
            </a:r>
            <a:endParaRPr lang="ru-RU" i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2700338" y="1989138"/>
            <a:ext cx="6264275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0">
                <a:solidFill>
                  <a:srgbClr val="990000"/>
                </a:solidFill>
              </a:rPr>
              <a:t>В составе: </a:t>
            </a:r>
            <a:r>
              <a:rPr lang="ru-RU" i="0">
                <a:solidFill>
                  <a:schemeClr val="bg1"/>
                </a:solidFill>
              </a:rPr>
              <a:t>пыльца цветочная (обножка), спирулина (сине-зеленая водоросль), мед натуральный, прополис, воск пчелиный.</a:t>
            </a:r>
          </a:p>
          <a:p>
            <a:endParaRPr lang="ru-RU" i="0">
              <a:solidFill>
                <a:schemeClr val="bg1"/>
              </a:solidFill>
            </a:endParaRPr>
          </a:p>
          <a:p>
            <a:r>
              <a:rPr lang="ru-RU" sz="1600" i="0">
                <a:solidFill>
                  <a:schemeClr val="bg1"/>
                </a:solidFill>
              </a:rPr>
              <a:t>Пресноводная водоросль Spirulina platensis (спирулина) – самая древняя водоросль на земле. Спирулина обладает сильными антиоксидантными свойствами, содержит много минералов и микроэлементов: кальций, магний, йод, цинк, фосфор, селен, никель, бор, железо, а также витамины группы В, витамины С, Е, инозитол, бета-каротин. Кроме того, спирулина хорошо зарекомендовала себя в качестве прекрасного источника кальция для костей и структурного белка для мышечной массы.</a:t>
            </a:r>
          </a:p>
          <a:p>
            <a:endParaRPr lang="ru-RU" sz="1600" i="0">
              <a:solidFill>
                <a:schemeClr val="bg1"/>
              </a:solidFill>
            </a:endParaRPr>
          </a:p>
          <a:p>
            <a:r>
              <a:rPr lang="ru-RU" b="1" i="0">
                <a:solidFill>
                  <a:schemeClr val="bg1"/>
                </a:solidFill>
              </a:rPr>
              <a:t>Энергетическая ценность</a:t>
            </a:r>
            <a:r>
              <a:rPr lang="en-US" b="1" i="0">
                <a:solidFill>
                  <a:schemeClr val="bg1"/>
                </a:solidFill>
              </a:rPr>
              <a:t>:</a:t>
            </a:r>
            <a:r>
              <a:rPr lang="ru-RU" i="0">
                <a:solidFill>
                  <a:schemeClr val="bg1"/>
                </a:solidFill>
              </a:rPr>
              <a:t> 339 ккал на 100 грамм. </a:t>
            </a:r>
          </a:p>
          <a:p>
            <a:r>
              <a:rPr lang="ru-RU" i="0">
                <a:solidFill>
                  <a:schemeClr val="bg1"/>
                </a:solidFill>
              </a:rPr>
              <a:t>В банке 300 г =1017 ккал. В 1 грамме=3,39 ккал. </a:t>
            </a:r>
            <a:r>
              <a:rPr lang="ru-RU" b="1" i="0">
                <a:solidFill>
                  <a:schemeClr val="bg1"/>
                </a:solidFill>
              </a:rPr>
              <a:t>Общая энергетическая ценность  первого и второго завтрака</a:t>
            </a:r>
            <a:r>
              <a:rPr lang="ru-RU" i="0">
                <a:solidFill>
                  <a:schemeClr val="bg1"/>
                </a:solidFill>
              </a:rPr>
              <a:t> (10 г х  3,39 ккал) = 33,9 ккал.</a:t>
            </a:r>
          </a:p>
        </p:txBody>
      </p:sp>
      <p:sp>
        <p:nvSpPr>
          <p:cNvPr id="90114" name="Прямоугольник 5"/>
          <p:cNvSpPr>
            <a:spLocks noChangeArrowheads="1"/>
          </p:cNvSpPr>
          <p:nvPr/>
        </p:nvSpPr>
        <p:spPr bwMode="auto">
          <a:xfrm>
            <a:off x="3444875" y="260350"/>
            <a:ext cx="549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400" i="0">
                <a:solidFill>
                  <a:srgbClr val="990000"/>
                </a:solidFill>
              </a:rPr>
              <a:t>ПРОДУКТОВАЯ ЛИНЕЙКА</a:t>
            </a:r>
            <a:r>
              <a:rPr lang="ru-RU" sz="2000" b="1" i="0">
                <a:solidFill>
                  <a:srgbClr val="990000"/>
                </a:solidFill>
              </a:rPr>
              <a:t> TENTORIUM-WELLNESS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643438" y="620688"/>
            <a:ext cx="4500562" cy="36036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1000" b="1" i="0">
                <a:solidFill>
                  <a:schemeClr val="tx1"/>
                </a:solidFill>
              </a:rPr>
              <a:t>ЛИНИЯ «ГРАЦИЯ-ФИТНЕС-РЕЛАКС» КОРРЕКЦИЯ ДЕФИЦИТА ВЕСА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68313" y="1412875"/>
            <a:ext cx="8675687" cy="433388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b="1" i="0">
                <a:solidFill>
                  <a:schemeClr val="tx1"/>
                </a:solidFill>
              </a:rPr>
              <a:t>«Апи-Спира» </a:t>
            </a:r>
            <a:r>
              <a:rPr lang="ru-RU" sz="1600" i="0">
                <a:solidFill>
                  <a:schemeClr val="tx1"/>
                </a:solidFill>
              </a:rPr>
              <a:t>на первый и второй завтрак</a:t>
            </a:r>
          </a:p>
        </p:txBody>
      </p:sp>
      <p:pic>
        <p:nvPicPr>
          <p:cNvPr id="90117" name="Picture 11" descr="Api-Spi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989138"/>
            <a:ext cx="2205038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0" y="5084763"/>
            <a:ext cx="2555875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1600" b="1" i="0">
                <a:solidFill>
                  <a:schemeClr val="bg1"/>
                </a:solidFill>
                <a:latin typeface="CyrillicOld"/>
              </a:rPr>
              <a:t>Применение: </a:t>
            </a:r>
          </a:p>
        </p:txBody>
      </p:sp>
      <p:sp>
        <p:nvSpPr>
          <p:cNvPr id="90119" name="Прямоугольник 11"/>
          <p:cNvSpPr>
            <a:spLocks noChangeArrowheads="1"/>
          </p:cNvSpPr>
          <p:nvPr/>
        </p:nvSpPr>
        <p:spPr bwMode="auto">
          <a:xfrm>
            <a:off x="539750" y="5737225"/>
            <a:ext cx="828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ru-RU" i="0" dirty="0">
                <a:solidFill>
                  <a:schemeClr val="bg1"/>
                </a:solidFill>
              </a:rPr>
              <a:t>В качестве первого завтрака съесть 1 чайную ложку с горкой (5 г=16,95 ккал), запивая через 10-15 минут </a:t>
            </a:r>
            <a:endParaRPr lang="ru-RU" i="0" dirty="0" smtClean="0">
              <a:solidFill>
                <a:schemeClr val="bg1"/>
              </a:solidFill>
            </a:endParaRPr>
          </a:p>
          <a:p>
            <a:pPr lvl="1"/>
            <a:r>
              <a:rPr lang="ru-RU" i="0" dirty="0" smtClean="0">
                <a:solidFill>
                  <a:schemeClr val="bg1"/>
                </a:solidFill>
              </a:rPr>
              <a:t>1 </a:t>
            </a:r>
            <a:r>
              <a:rPr lang="ru-RU" i="0" dirty="0">
                <a:solidFill>
                  <a:schemeClr val="bg1"/>
                </a:solidFill>
              </a:rPr>
              <a:t>стаканом чистой питьевой воды. А также в </a:t>
            </a:r>
            <a:r>
              <a:rPr lang="ru-RU" i="0" dirty="0" smtClean="0">
                <a:solidFill>
                  <a:schemeClr val="bg1"/>
                </a:solidFill>
              </a:rPr>
              <a:t>10-00 часов, </a:t>
            </a:r>
            <a:r>
              <a:rPr lang="ru-RU" i="0" dirty="0">
                <a:solidFill>
                  <a:schemeClr val="bg1"/>
                </a:solidFill>
              </a:rPr>
              <a:t>в качестве второго завтрака съесть 1 чайную ложку с горкой, запивая через 10-15 мин 1 стаканом чистой питьевой воды.  </a:t>
            </a:r>
            <a:endParaRPr lang="ru-RU" i="0" dirty="0" smtClean="0">
              <a:solidFill>
                <a:schemeClr val="bg1"/>
              </a:solidFill>
            </a:endParaRPr>
          </a:p>
          <a:p>
            <a:pPr lvl="1"/>
            <a:r>
              <a:rPr lang="ru-RU" i="0" dirty="0" smtClean="0">
                <a:solidFill>
                  <a:schemeClr val="bg1"/>
                </a:solidFill>
              </a:rPr>
              <a:t>Одна </a:t>
            </a:r>
            <a:r>
              <a:rPr lang="ru-RU" i="0" dirty="0">
                <a:solidFill>
                  <a:schemeClr val="bg1"/>
                </a:solidFill>
              </a:rPr>
              <a:t>банка рассчитана на 30 дней (30 первых и 30 вторых завтраков). </a:t>
            </a:r>
            <a:r>
              <a:rPr lang="ru-RU" i="0" dirty="0" smtClean="0">
                <a:solidFill>
                  <a:schemeClr val="bg1"/>
                </a:solidFill>
                <a:latin typeface="Arial" pitchFamily="34" charset="0"/>
              </a:rPr>
              <a:t>Обязательное соблюдение питьевого режима (в течение дня выпивать  0,7-1,0  литра воды). </a:t>
            </a:r>
            <a:endParaRPr lang="ru-RU" i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2374677" y="1887020"/>
            <a:ext cx="6769323" cy="321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b="1" i="0" dirty="0">
                <a:solidFill>
                  <a:srgbClr val="990000"/>
                </a:solidFill>
              </a:rPr>
              <a:t>В составе: </a:t>
            </a:r>
            <a:r>
              <a:rPr lang="ru-RU" i="0" dirty="0">
                <a:solidFill>
                  <a:schemeClr val="bg1"/>
                </a:solidFill>
              </a:rPr>
              <a:t>молочная сыворотка, сухие сливки, маточное молочко</a:t>
            </a:r>
          </a:p>
          <a:p>
            <a:endParaRPr lang="ru-RU" i="0" dirty="0">
              <a:solidFill>
                <a:srgbClr val="990000"/>
              </a:solidFill>
            </a:endParaRPr>
          </a:p>
          <a:p>
            <a:r>
              <a:rPr lang="ru-RU" sz="1300" i="0" dirty="0">
                <a:solidFill>
                  <a:schemeClr val="bg1"/>
                </a:solidFill>
              </a:rPr>
              <a:t>Молочный концентрат для приготовления молочно-белковых коктейлей с маточным молочком. Прекрасный источник дополнительной энергии на основе высококачественного структурного белка  Белки молочной сыворотки и маточного молочка содержат в своем составе все незаменимые аминокислоты, которые используются организмом для структурного обмена и строительства новых клеток, в первую очередь – для синтеза белков и обновления крови. Коктейль оказывает анаболическое действие на организм, способствует восстановлению обмена веществ. Входящее в состав коктейля маточное молочко повышает порог болевой чувствительности и выносливость, повышает умственную и физическую работоспособность. Эффективно поддерживает сексуальную функцию.</a:t>
            </a:r>
          </a:p>
          <a:p>
            <a:endParaRPr lang="ru-RU" sz="1300" i="0" dirty="0">
              <a:solidFill>
                <a:schemeClr val="bg1"/>
              </a:solidFill>
            </a:endParaRPr>
          </a:p>
          <a:p>
            <a:r>
              <a:rPr lang="ru-RU" b="1" i="0" dirty="0">
                <a:solidFill>
                  <a:schemeClr val="bg1"/>
                </a:solidFill>
              </a:rPr>
              <a:t>Энергетическая ценность</a:t>
            </a:r>
            <a:r>
              <a:rPr lang="en-US" b="1" i="0" dirty="0">
                <a:solidFill>
                  <a:schemeClr val="bg1"/>
                </a:solidFill>
              </a:rPr>
              <a:t>:</a:t>
            </a:r>
            <a:r>
              <a:rPr lang="ru-RU" i="0" dirty="0">
                <a:solidFill>
                  <a:schemeClr val="bg1"/>
                </a:solidFill>
              </a:rPr>
              <a:t>  365,6 ккал на 100 г. </a:t>
            </a:r>
            <a:r>
              <a:rPr lang="ru-RU" i="0" dirty="0" smtClean="0">
                <a:solidFill>
                  <a:schemeClr val="bg1"/>
                </a:solidFill>
              </a:rPr>
              <a:t>В </a:t>
            </a:r>
            <a:r>
              <a:rPr lang="ru-RU" i="0" dirty="0">
                <a:solidFill>
                  <a:schemeClr val="bg1"/>
                </a:solidFill>
              </a:rPr>
              <a:t>банке 200 г =731,2 ккал. В 1 г =3,66 ккал</a:t>
            </a:r>
            <a:r>
              <a:rPr lang="ru-RU" i="0" dirty="0" smtClean="0">
                <a:solidFill>
                  <a:schemeClr val="bg1"/>
                </a:solidFill>
              </a:rPr>
              <a:t>.</a:t>
            </a:r>
            <a:endParaRPr lang="ru-RU" b="1" dirty="0"/>
          </a:p>
          <a:p>
            <a:endParaRPr lang="ru-RU" b="1" i="0" dirty="0" smtClean="0">
              <a:solidFill>
                <a:schemeClr val="bg1"/>
              </a:solidFill>
            </a:endParaRPr>
          </a:p>
          <a:p>
            <a:r>
              <a:rPr lang="ru-RU" b="1" i="0" dirty="0" smtClean="0">
                <a:solidFill>
                  <a:schemeClr val="bg1"/>
                </a:solidFill>
              </a:rPr>
              <a:t>Энергетическая </a:t>
            </a:r>
            <a:r>
              <a:rPr lang="ru-RU" b="1" i="0" dirty="0">
                <a:solidFill>
                  <a:schemeClr val="bg1"/>
                </a:solidFill>
              </a:rPr>
              <a:t>ценность завтрака</a:t>
            </a:r>
            <a:r>
              <a:rPr lang="en-US" b="1" i="0" dirty="0">
                <a:solidFill>
                  <a:schemeClr val="bg1"/>
                </a:solidFill>
              </a:rPr>
              <a:t>:</a:t>
            </a:r>
            <a:r>
              <a:rPr lang="ru-RU" i="0" dirty="0">
                <a:solidFill>
                  <a:schemeClr val="bg1"/>
                </a:solidFill>
              </a:rPr>
              <a:t> (6,667 г </a:t>
            </a:r>
            <a:r>
              <a:rPr lang="ru-RU" i="0" dirty="0" err="1">
                <a:solidFill>
                  <a:schemeClr val="bg1"/>
                </a:solidFill>
              </a:rPr>
              <a:t>х</a:t>
            </a:r>
            <a:r>
              <a:rPr lang="ru-RU" i="0" dirty="0">
                <a:solidFill>
                  <a:schemeClr val="bg1"/>
                </a:solidFill>
              </a:rPr>
              <a:t> 3,66 ккал) = 24,41 ккал.   </a:t>
            </a:r>
          </a:p>
        </p:txBody>
      </p:sp>
      <p:sp>
        <p:nvSpPr>
          <p:cNvPr id="91138" name="Прямоугольник 5"/>
          <p:cNvSpPr>
            <a:spLocks noChangeArrowheads="1"/>
          </p:cNvSpPr>
          <p:nvPr/>
        </p:nvSpPr>
        <p:spPr bwMode="auto">
          <a:xfrm>
            <a:off x="3444875" y="260350"/>
            <a:ext cx="549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400" i="0">
                <a:solidFill>
                  <a:srgbClr val="990000"/>
                </a:solidFill>
              </a:rPr>
              <a:t>ПРОДУКТОВАЯ ЛИНЕЙКА</a:t>
            </a:r>
            <a:r>
              <a:rPr lang="ru-RU" sz="2000" b="1" i="0">
                <a:solidFill>
                  <a:srgbClr val="990000"/>
                </a:solidFill>
              </a:rPr>
              <a:t> TENTORIUM-WELLNESS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643438" y="620688"/>
            <a:ext cx="4500562" cy="36036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1000" b="1" i="0">
                <a:solidFill>
                  <a:schemeClr val="tx1"/>
                </a:solidFill>
              </a:rPr>
              <a:t>ЛИНИЯ «ГРАЦИЯ-ФИТНЕС-РЕЛАКС» КОРРЕКЦИЯ ДЕФИЦИТА ВЕСА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68313" y="1340768"/>
            <a:ext cx="8675687" cy="433388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b="1" i="0" dirty="0">
                <a:solidFill>
                  <a:schemeClr val="tx1"/>
                </a:solidFill>
              </a:rPr>
              <a:t>«Молочный коктейль </a:t>
            </a:r>
            <a:r>
              <a:rPr lang="ru-RU" sz="1600" i="0" dirty="0">
                <a:solidFill>
                  <a:schemeClr val="tx1"/>
                </a:solidFill>
              </a:rPr>
              <a:t>с маточным молочком» на второй завтрак.</a:t>
            </a:r>
          </a:p>
        </p:txBody>
      </p:sp>
      <p:pic>
        <p:nvPicPr>
          <p:cNvPr id="91141" name="Picture 11" descr="Molochii-kokte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1857375" cy="556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0" y="5157192"/>
            <a:ext cx="2555875" cy="36137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1600" b="1" i="0" dirty="0">
                <a:solidFill>
                  <a:schemeClr val="bg1"/>
                </a:solidFill>
                <a:latin typeface="CyrillicOld"/>
              </a:rPr>
              <a:t>Применение: </a:t>
            </a:r>
          </a:p>
        </p:txBody>
      </p:sp>
      <p:sp>
        <p:nvSpPr>
          <p:cNvPr id="91143" name="Rectangle 13"/>
          <p:cNvSpPr>
            <a:spLocks noChangeArrowheads="1"/>
          </p:cNvSpPr>
          <p:nvPr/>
        </p:nvSpPr>
        <p:spPr bwMode="auto">
          <a:xfrm>
            <a:off x="827584" y="5607242"/>
            <a:ext cx="83164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r>
              <a:rPr lang="ru-RU" i="0" dirty="0">
                <a:solidFill>
                  <a:schemeClr val="bg1"/>
                </a:solidFill>
              </a:rPr>
              <a:t>В 10-00 </a:t>
            </a:r>
            <a:r>
              <a:rPr lang="ru-RU" i="0" dirty="0" smtClean="0">
                <a:solidFill>
                  <a:schemeClr val="bg1"/>
                </a:solidFill>
              </a:rPr>
              <a:t>в </a:t>
            </a:r>
            <a:r>
              <a:rPr lang="ru-RU" i="0" dirty="0">
                <a:solidFill>
                  <a:schemeClr val="bg1"/>
                </a:solidFill>
              </a:rPr>
              <a:t>качестве </a:t>
            </a:r>
            <a:r>
              <a:rPr lang="ru-RU" i="0" dirty="0" smtClean="0">
                <a:solidFill>
                  <a:schemeClr val="bg1"/>
                </a:solidFill>
              </a:rPr>
              <a:t>2-го </a:t>
            </a:r>
            <a:r>
              <a:rPr lang="ru-RU" i="0" dirty="0">
                <a:solidFill>
                  <a:schemeClr val="bg1"/>
                </a:solidFill>
              </a:rPr>
              <a:t>завтрака  взять 2 чайной ложки без горки (6,667 г=24,41 ккал) и добавить в чай </a:t>
            </a:r>
            <a:r>
              <a:rPr lang="ru-RU" i="0" dirty="0" smtClean="0">
                <a:solidFill>
                  <a:schemeClr val="bg1"/>
                </a:solidFill>
              </a:rPr>
              <a:t>или кофе</a:t>
            </a:r>
            <a:r>
              <a:rPr lang="ru-RU" i="0" dirty="0">
                <a:solidFill>
                  <a:schemeClr val="bg1"/>
                </a:solidFill>
              </a:rPr>
              <a:t>. </a:t>
            </a:r>
            <a:endParaRPr lang="ru-RU" i="0" dirty="0" smtClean="0">
              <a:solidFill>
                <a:schemeClr val="bg1"/>
              </a:solidFill>
            </a:endParaRPr>
          </a:p>
          <a:p>
            <a:r>
              <a:rPr lang="ru-RU" i="0" dirty="0" smtClean="0">
                <a:solidFill>
                  <a:schemeClr val="bg1"/>
                </a:solidFill>
              </a:rPr>
              <a:t>Одна </a:t>
            </a:r>
            <a:r>
              <a:rPr lang="ru-RU" i="0" dirty="0">
                <a:solidFill>
                  <a:schemeClr val="bg1"/>
                </a:solidFill>
              </a:rPr>
              <a:t>банка рассчитана на 30 дней (30 вторых завтраков). </a:t>
            </a:r>
            <a:endParaRPr lang="ru-RU" i="0" dirty="0" smtClean="0">
              <a:solidFill>
                <a:schemeClr val="bg1"/>
              </a:solidFill>
            </a:endParaRPr>
          </a:p>
          <a:p>
            <a:r>
              <a:rPr lang="ru-RU" i="0" dirty="0" smtClean="0">
                <a:solidFill>
                  <a:schemeClr val="bg1"/>
                </a:solidFill>
              </a:rPr>
              <a:t>Если </a:t>
            </a:r>
            <a:r>
              <a:rPr lang="ru-RU" i="0" dirty="0">
                <a:solidFill>
                  <a:schemeClr val="bg1"/>
                </a:solidFill>
              </a:rPr>
              <a:t>в вечернее и ночное время ожидается </a:t>
            </a:r>
            <a:r>
              <a:rPr lang="ru-RU" i="0" dirty="0" smtClean="0">
                <a:solidFill>
                  <a:schemeClr val="bg1"/>
                </a:solidFill>
              </a:rPr>
              <a:t>активность…, купите </a:t>
            </a:r>
            <a:r>
              <a:rPr lang="ru-RU" i="0" dirty="0">
                <a:solidFill>
                  <a:schemeClr val="bg1"/>
                </a:solidFill>
              </a:rPr>
              <a:t>ещё банку для второго </a:t>
            </a:r>
            <a:r>
              <a:rPr lang="ru-RU" i="0" dirty="0" smtClean="0">
                <a:solidFill>
                  <a:schemeClr val="bg1"/>
                </a:solidFill>
              </a:rPr>
              <a:t>ужина!</a:t>
            </a:r>
            <a:r>
              <a:rPr lang="ru-RU" i="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</a:p>
          <a:p>
            <a:r>
              <a:rPr lang="ru-RU" i="0" dirty="0" smtClean="0">
                <a:solidFill>
                  <a:schemeClr val="bg1"/>
                </a:solidFill>
                <a:latin typeface="Arial" pitchFamily="34" charset="0"/>
              </a:rPr>
              <a:t>Обязательное соблюдение питьевого режима (в течение дня выпивать  0,7-1,0  литра воды). </a:t>
            </a:r>
            <a:endParaRPr lang="ru-RU" i="0" dirty="0">
              <a:solidFill>
                <a:schemeClr val="bg1"/>
              </a:solidFill>
            </a:endParaRPr>
          </a:p>
          <a:p>
            <a:endParaRPr lang="ru-RU" i="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11" descr="Tentorium krem"/>
          <p:cNvPicPr>
            <a:picLocks noChangeAspect="1" noChangeArrowheads="1"/>
          </p:cNvPicPr>
          <p:nvPr/>
        </p:nvPicPr>
        <p:blipFill>
          <a:blip r:embed="rId2" cstate="print"/>
          <a:srcRect b="24594"/>
          <a:stretch>
            <a:fillRect/>
          </a:stretch>
        </p:blipFill>
        <p:spPr bwMode="auto">
          <a:xfrm>
            <a:off x="387350" y="2781300"/>
            <a:ext cx="21685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2" name="Rectangle 12"/>
          <p:cNvSpPr>
            <a:spLocks noChangeArrowheads="1"/>
          </p:cNvSpPr>
          <p:nvPr/>
        </p:nvSpPr>
        <p:spPr bwMode="auto">
          <a:xfrm>
            <a:off x="2771775" y="2071688"/>
            <a:ext cx="6372225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i="0">
                <a:solidFill>
                  <a:srgbClr val="990000"/>
                </a:solidFill>
              </a:rPr>
              <a:t>В составе: </a:t>
            </a:r>
            <a:r>
              <a:rPr lang="ru-RU" i="0">
                <a:solidFill>
                  <a:schemeClr val="bg1"/>
                </a:solidFill>
              </a:rPr>
              <a:t>яд пчелиный, воск пчелиный, экстракт прополиса, экстракт хрена.</a:t>
            </a:r>
            <a:endParaRPr lang="en-US" i="0">
              <a:solidFill>
                <a:schemeClr val="bg1"/>
              </a:solidFill>
            </a:endParaRPr>
          </a:p>
          <a:p>
            <a:endParaRPr lang="ru-RU" i="0">
              <a:solidFill>
                <a:schemeClr val="bg1"/>
              </a:solidFill>
            </a:endParaRPr>
          </a:p>
          <a:p>
            <a:r>
              <a:rPr lang="ru-RU" sz="1400" i="0">
                <a:solidFill>
                  <a:schemeClr val="bg1"/>
                </a:solidFill>
              </a:rPr>
              <a:t>Улучшает местное кровообращение и общий обмен веществ, обладает противовоспалительными и болеутоляющими свойствами, оказывает расслабляющее, согревающее и успокаивающее действие. Эффективно снимает боль, уменьшает отеки, рассасывает гематомы, восстанавливает кровообращение в мышцах после интенсивных физических нагрузок, а также накопившееся за день мышечное и суставное</a:t>
            </a:r>
            <a:r>
              <a:rPr lang="en-US" sz="1400" i="0">
                <a:solidFill>
                  <a:schemeClr val="bg1"/>
                </a:solidFill>
              </a:rPr>
              <a:t> </a:t>
            </a:r>
            <a:r>
              <a:rPr lang="ru-RU" sz="1400" i="0">
                <a:solidFill>
                  <a:schemeClr val="bg1"/>
                </a:solidFill>
              </a:rPr>
              <a:t>напряжение. </a:t>
            </a:r>
            <a:endParaRPr lang="en-US" sz="1400" i="0">
              <a:solidFill>
                <a:schemeClr val="bg1"/>
              </a:solidFill>
            </a:endParaRPr>
          </a:p>
          <a:p>
            <a:r>
              <a:rPr lang="ru-RU" sz="1400" i="0">
                <a:solidFill>
                  <a:schemeClr val="bg1"/>
                </a:solidFill>
              </a:rPr>
              <a:t>Как антистрессовое и натуральное</a:t>
            </a:r>
            <a:r>
              <a:rPr lang="en-US" sz="1400" i="0">
                <a:solidFill>
                  <a:schemeClr val="bg1"/>
                </a:solidFill>
              </a:rPr>
              <a:t> </a:t>
            </a:r>
            <a:r>
              <a:rPr lang="ru-RU" sz="1400" i="0">
                <a:solidFill>
                  <a:schemeClr val="bg1"/>
                </a:solidFill>
              </a:rPr>
              <a:t>обезболивающее средство, мягко релаксирует</a:t>
            </a:r>
            <a:r>
              <a:rPr lang="en-US" sz="1400" i="0">
                <a:solidFill>
                  <a:schemeClr val="bg1"/>
                </a:solidFill>
              </a:rPr>
              <a:t> </a:t>
            </a:r>
            <a:r>
              <a:rPr lang="ru-RU" sz="1400" i="0">
                <a:solidFill>
                  <a:schemeClr val="bg1"/>
                </a:solidFill>
              </a:rPr>
              <a:t>психоэмоциональную сферу, приводя организм</a:t>
            </a:r>
            <a:r>
              <a:rPr lang="en-US" sz="1400" i="0">
                <a:solidFill>
                  <a:schemeClr val="bg1"/>
                </a:solidFill>
              </a:rPr>
              <a:t> </a:t>
            </a:r>
            <a:r>
              <a:rPr lang="ru-RU" sz="1400" i="0">
                <a:solidFill>
                  <a:schemeClr val="bg1"/>
                </a:solidFill>
              </a:rPr>
              <a:t>к гармонии и балансу. Нормализует работу гипофиза и симпатоадреналовой системы. Способствует выработке эндорфина – гормона удовольствия.</a:t>
            </a:r>
          </a:p>
        </p:txBody>
      </p:sp>
      <p:sp>
        <p:nvSpPr>
          <p:cNvPr id="92163" name="Rectangle 16"/>
          <p:cNvSpPr>
            <a:spLocks noChangeArrowheads="1"/>
          </p:cNvSpPr>
          <p:nvPr/>
        </p:nvSpPr>
        <p:spPr bwMode="auto">
          <a:xfrm>
            <a:off x="2771775" y="5084763"/>
            <a:ext cx="63722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i="0" dirty="0">
                <a:solidFill>
                  <a:schemeClr val="bg1"/>
                </a:solidFill>
              </a:rPr>
              <a:t>Рекомендуется для</a:t>
            </a:r>
            <a:r>
              <a:rPr lang="en-US" i="0" dirty="0">
                <a:solidFill>
                  <a:schemeClr val="bg1"/>
                </a:solidFill>
              </a:rPr>
              <a:t> </a:t>
            </a:r>
            <a:r>
              <a:rPr lang="ru-RU" i="0" dirty="0">
                <a:solidFill>
                  <a:schemeClr val="bg1"/>
                </a:solidFill>
              </a:rPr>
              <a:t>ежедневного втирания в болезненные участки рук, ног, поясницы, </a:t>
            </a:r>
            <a:r>
              <a:rPr lang="ru-RU" i="0" dirty="0" err="1">
                <a:solidFill>
                  <a:schemeClr val="bg1"/>
                </a:solidFill>
              </a:rPr>
              <a:t>надплечий</a:t>
            </a:r>
            <a:r>
              <a:rPr lang="ru-RU" i="0" dirty="0">
                <a:solidFill>
                  <a:schemeClr val="bg1"/>
                </a:solidFill>
              </a:rPr>
              <a:t> и шеи, а также для разогрева и расслабления мышц перед и</a:t>
            </a:r>
            <a:r>
              <a:rPr lang="en-US" i="0" dirty="0">
                <a:solidFill>
                  <a:schemeClr val="bg1"/>
                </a:solidFill>
              </a:rPr>
              <a:t> </a:t>
            </a:r>
            <a:r>
              <a:rPr lang="ru-RU" i="0" dirty="0">
                <a:solidFill>
                  <a:schemeClr val="bg1"/>
                </a:solidFill>
              </a:rPr>
              <a:t>после физических упражнений и массажа спины. Для «эффекта </a:t>
            </a:r>
            <a:r>
              <a:rPr lang="ru-RU" i="0" dirty="0" err="1">
                <a:solidFill>
                  <a:schemeClr val="bg1"/>
                </a:solidFill>
              </a:rPr>
              <a:t>антистресс</a:t>
            </a:r>
            <a:r>
              <a:rPr lang="ru-RU" i="0" dirty="0">
                <a:solidFill>
                  <a:schemeClr val="bg1"/>
                </a:solidFill>
              </a:rPr>
              <a:t>» - втирать в массажные точки головы. </a:t>
            </a:r>
          </a:p>
          <a:p>
            <a:r>
              <a:rPr lang="ru-RU" i="0" dirty="0">
                <a:solidFill>
                  <a:schemeClr val="bg1"/>
                </a:solidFill>
              </a:rPr>
              <a:t>Одна банка </a:t>
            </a:r>
            <a:r>
              <a:rPr lang="ru-RU" i="0" dirty="0" smtClean="0">
                <a:solidFill>
                  <a:schemeClr val="bg1"/>
                </a:solidFill>
              </a:rPr>
              <a:t>45 </a:t>
            </a:r>
            <a:r>
              <a:rPr lang="ru-RU" i="0" dirty="0">
                <a:solidFill>
                  <a:schemeClr val="bg1"/>
                </a:solidFill>
              </a:rPr>
              <a:t>г рассчитана на 30-дневный курс.</a:t>
            </a:r>
          </a:p>
          <a:p>
            <a:endParaRPr lang="ru-RU" i="0" dirty="0">
              <a:solidFill>
                <a:schemeClr val="bg1"/>
              </a:solidFill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68313" y="1412875"/>
            <a:ext cx="8675687" cy="433388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1600" b="1" i="0">
                <a:solidFill>
                  <a:schemeClr val="tx1"/>
                </a:solidFill>
                <a:latin typeface="CyrillicOld"/>
              </a:rPr>
              <a:t>Массажный крем</a:t>
            </a:r>
            <a:r>
              <a:rPr lang="ru-RU" sz="2800" b="1" i="0">
                <a:solidFill>
                  <a:schemeClr val="tx1"/>
                </a:solidFill>
                <a:latin typeface="CyrillicOld"/>
              </a:rPr>
              <a:t> «Тенториум» </a:t>
            </a:r>
            <a:r>
              <a:rPr lang="ru-RU" sz="1600" i="0">
                <a:solidFill>
                  <a:schemeClr val="tx1"/>
                </a:solidFill>
                <a:latin typeface="CyrillicOld"/>
              </a:rPr>
              <a:t>в качестве антистресса и релакса</a:t>
            </a:r>
            <a:endParaRPr lang="ru-RU" sz="2800" b="1" i="0">
              <a:solidFill>
                <a:schemeClr val="tx1"/>
              </a:solidFill>
              <a:latin typeface="CyrillicOld"/>
            </a:endParaRPr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0" y="5084763"/>
            <a:ext cx="2555875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1600" b="1" i="0">
                <a:solidFill>
                  <a:schemeClr val="bg1"/>
                </a:solidFill>
                <a:latin typeface="CyrillicOld"/>
              </a:rPr>
              <a:t>Применение: </a:t>
            </a:r>
          </a:p>
        </p:txBody>
      </p:sp>
      <p:sp>
        <p:nvSpPr>
          <p:cNvPr id="92166" name="Прямоугольник 5"/>
          <p:cNvSpPr>
            <a:spLocks noChangeArrowheads="1"/>
          </p:cNvSpPr>
          <p:nvPr/>
        </p:nvSpPr>
        <p:spPr bwMode="auto">
          <a:xfrm>
            <a:off x="3444875" y="260350"/>
            <a:ext cx="549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400" i="0">
                <a:solidFill>
                  <a:srgbClr val="990000"/>
                </a:solidFill>
              </a:rPr>
              <a:t>ПРОДУКТОВАЯ ЛИНЕЙКА</a:t>
            </a:r>
            <a:r>
              <a:rPr lang="ru-RU" sz="2000" b="1" i="0">
                <a:solidFill>
                  <a:srgbClr val="990000"/>
                </a:solidFill>
              </a:rPr>
              <a:t> TENTORIUM-WELLNESS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643438" y="620688"/>
            <a:ext cx="4500562" cy="36036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1000" b="1" i="0">
                <a:solidFill>
                  <a:schemeClr val="tx1"/>
                </a:solidFill>
              </a:rPr>
              <a:t>ЛИНИЯ «ГРАЦИЯ-ФИТНЕС-РЕЛАКС» КОРРЕКЦИЯ ДЕФИЦИТА ВЕСА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6" descr="http://t3.gstatic.com/images?q=tbn:ANd9GcQyZunu9j9Ddg171zcfJHeOG5ofxMLIXCgLgclYw81hsngkbLb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80928"/>
            <a:ext cx="2598738" cy="29527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3186" name="AutoShape 8" descr="data:image/jpeg;base64,/9j/4AAQSkZJRgABAQAAAQABAAD/2wCEAAkGBg8QERAQEBAQEBEODhAPDxAQEhAQEA8QExAVFRMQEhIYGyYeFxkjGRISHy8sIycpLCwsFR4xNTAqNSYrLCkBCQoKDgwOGg8PGikcHyQsLCwsKiwsLCwpLC0pKSksKS8sKSksLCwsKSkpKSwsLCksKSksLCkpLCwsLCksLCwpLP/AABEIAOEA4QMBIgACEQEDEQH/xAAbAAEAAQUBAAAAAAAAAAAAAAAABgECAwQFB//EADoQAAIBAgMFBQYEBQUBAAAAAAABAgMRBBIhBTFBUZEGImFxgRMyUqGxwXKS0fAUQlNi8RYjM4LSFf/EABkBAQADAQEAAAAAAAAAAAAAAAACAwQFAf/EACcRAQACAgIBBAICAwEAAAAAAAABAgMRBBIhFDFBYRNRInFCofAj/9oADAMBAAIRAxEAPwD3EAAAAAAAAAAAAAAAAAAAAAAAAAAAAAAAAAAAAAAAAAAAAAAAAAAAAAAAAAAAAAAAAAAAAAAAAAAAAAAAAAAAAAAAAAAAAAKOSRU5O34XhbzIXt1rtKle06dJ14rfKK9UVjWi90ovyaZ4xt3CxlmTSer3pGp2YrvBYilOHuSknJWW5PvR6MzV5W51pttw5iN7e6lrmua6lISTSa3NXXkRXtFHST8X9S7Jk6RtlxY+86SvOua6j2kea6oh+Aq56EJO10nF+j/waXsVOV2kUTyvpoji7+U99oua6oZ1zXVEJrVUrRil6GSOiSR76r6PSfaZZ1zXVDOua6oiUnaPiytClx0Hqfp56X7SzOua6lHVjzXVETxNRRXAiG2sdd5UrtuxG3L18J14fbzt67GSe7Uqc3s/gfY4ejT4qCb/ABS1fzZ0UjbWdxthmNTpUAx1Kiim3okrt+CEvF9ypFP9dUvgl8gV/lhP8dv0lYALUAAAAAAAAAAAUZqbRpZoPwNtlHEjaNxp7WdTt5ht/Zlm2uJwsJBKWWa7rfrF8142PRNt7PWqt4ohGLwbjLyOPaOtncx3i9XpnZzEOeHp31cFkb55dz6WNDb9L3l69TH2IxWalKHGLT+VvsdLbOEclmSvpZ/qbrfzxObX/wA8yK7DnpVo+OeF+kl9H1MjUk7GtiKEqclOO9O6aOhKr7WCnHfbvLk+Jh3406GtTv8AbDTgr34m1TjxZqwaWrMsa2Y8iXswy+8zLUqZVYti0jFUdyW9Ia21MVNu5x8LglOvC+veVvxOSS+p2MXUUUafZ2LnjKS4KTm/KMW/uiFK9rxtZkt1xy9IUbFwB3HCCO9r9o5KXsk+9W0fhBWzP6L1JC5WPOtrY7+Irznvinkp/hXH1evQz8i/Wn9tPGx97/00M3gDY9mDl9LOt2q9NAB3HAAAAAAAAAAAAAAGltHC5434r6EM2tgbO9if2OJtfArfwf15GLkY9/ya+Nl6zqUV2Jjv4asm/clpNeD4noUJJpNNNNXTW5rnc8/xeFsdfszty1qNTdfuSe5f2Mr42XrPSV/Kw9o71bm3tmxSzxVk33ktyfMjtBunJx4S19Se1qalFxe5ppkA2u505OMYylKnJq0U29OJ5ysep7QcTJ2jrLLXou9+DMlKaijWpY7vSozi4VI0VWyO11Fyyp6evQ1XjY3s3e3Bav5GT2bY8upGs5uyNmpJRicyhjor+Wa/6yL546MuNvNNfU9eTXcseK3NszdhUpYmb+GjK3rOK+xTGRTpNr5aleyNSNLE2eiq0pRTeiumml8mTw+LxtVn845egFGW5jnbf2qsPRnU0crZYJ/zTe70W9+R2JmIjcuPEbnUOX2v25kj7Cm+/UXfa/kg/uyM0KdkjHRUpydSbcpSd5Se9s3o0zkZMk5LbdnFijHXTHYGbIwR3Kx6EADtOCAAAAAAAAAAAAABhxNJSi0/TzMxRnkxuNG9IXXjLO01o7pfc16eBSldxvbovQlG0sEvfS8/1ObVgkrpXvp1OVfH1nTqY83aHOe0Iw1Wa3hdfQ420e29KEssIyqVZu0Ye7a2+Um9y+vI7csTlcYOlK0moubcUop/zPwObj8Jg3OUKsqXtVa2Zq+66tLya4nnn5Wx12wbIhCrKrXrTi61SmqbpQvaFKMrq/F6m3hsqTVKneKfv2ywvyXxPy08SzZ2wadKftI1rxlCSmnJSSSeiXq078jpuOaKu3CK0yx0bS3XfDTkeaSi36Y6CnxjHozDi5S/px6/Ysw2JoNyUZ3yuzcXJpPldGSo4XVptvzujyfZOPdqunpb3L+DsaOMw8mllmotNO9r6J/XQ7ap+L+RjqYS/L6MhqUtxLLsDtVGlmp4iolBK8H3pOPhfVtHK21tl4yteN/ZQ7tK/FX1m1zenQ1dq4FRjZWzVJxhf4U3+hv7O2TkVuRZOW1q9ZUxhpW3eGXD4ayXgblDDOTSSu3uRkpUW3ZK73KxJNm7OVJXes2tXyXJE8WKbyhmzRjj7cr/AOBU8Or/AEBI7A1+lqwepyLgAamcAAAAAAAAAAAAAAABbKF9GcTamBqJXp8+V/kd0tZVkxxdOl5pO4QeFaTqezxLhGLX+3USeXN8M+StxNbGbGw1aerUHF2zrRp6ryZKdu4Kk43a7z089OKIstnShNd7NTqQlFRerjKLzL0tf5GC9es6dPFfvHaPH/fCzZeDhSjUirTyVWlNpWmu7K2m/W69DLKkqmapiHOavaNKCap+cle89eehszjwS0WhdbLEp2t92t/FSSUY0cqVrJuEUvJLcZ44q+k6T81afy3/ACNOpWuzdwkGyMW3Ok7ViIZaNSm9E0nyej6MzSw9yroJrVJ+Zp1sM46wlKPgnePRlvsp9/ZfiNnqS1V1foZsJhW7RWr/AHvOjsfCxq01Kd3K7T1tu8DrUMJCHuxSvv59TRTj9tSz35PX+LX2fs1U1d6yfHl4I3rCxU21rFY1DBa02ncgAJPAAAAAAAAAAAAAAAAAAADFWqqMXJ7l+7GU1NoYdzhZNJ3TV9ztwZG0zEeHsamfLhYzESqzu9y0S5IslC5meGlFu8WvS6fqX08NJ7ovpY5sxMzuXS7ViI00pULs1NoTy2jfUkeH2bxk/RGf2EPhj0R7+GZ+nnqIifbaHYajxOrh47jvqlHkuhcorkuhKvG18o35Xb4cWRr1USGVOL3xXRFksJTe+Eelic4PtCufXw0uzk7Z4eKkvX/B20c/CYKFOeaN1dWa4HQRpxRMV1LPlmLXmYVABaqAAAAAAAAAAAAAAAAAAAAAAxyMhjZGxC1lGVKFaS2RYXSZaRThdEqykSpJ4FC4oz0Fw8zYRrM2USqjZUAE0QAAAAAAAAAAAAAAAAAAAABa5WLLmntqtlpvhdpGrsTa6q3hL34b/wC5cJL7+Pmii2SIv1lZGOZp2dOTFyyT1MeIxSpxu/JJb2+XyfQ8mXul7ZS5GNo7YrO9pZFyjo/zbzkZnJ3k5S8ZNy+pltyK19munEtMbmdPQIyXh1RW5EcKjdjH9olHI38PLcfXykRS5HpYipHdOS9b/UpR7SuDy1o3i9M8VqvxLl5FkZ671PhCePbW48pCzZg9F5I0aOIjNKUWpJ6pp3RvU9y8kaKTtmvGlwALEAAAAAAAAAAAAAAAAAAACjKlJAR/tRiLZY+DZFliZUqkasPei93xLjFnd7S1b1Gvhsv31OBiDj5rbyTLsYKx+KIn5TbBY+NamqkHdS6p8UzS2jNuT10hFRXnLWT6ZV1Ibs7tI8JUeZOVGb78Vq4vcpxX24kmhjIVYe0pzVSE23GUXe63W8GrFs37VURh6XcvHM16KL8ZK8i/DUzDPmXTjxVv4dG/TRqUEbcDTSGLIsxCOHjoncrHLxUSvJC3D4X9nsVKFWML92po1480TqJCezVDPiU+FOMpPz3L6/ImsTocPfTy5/N1+TULgAbGMAAAAAAAAAAAAAAAAAAAtky4o0BBdr4hSnJ33yZyMTUVt6PTXhofBH8qKPB0/wCnD8sf0MM8SZne2+vLiI1p4rtWSs9V1JH2S7uBp/3SrS61X/5PRXgKL30qf5I/oXRwtNKyhBJcFGKXQ89JP7ezzIn/ABecSneW9bzoYWJOP4Sn8EPyxKrDw+GP5URjhTE+6VudExrr/tFKZnTJL7GPwx6Iexj8MeiLY432pnk7+EWqyOdipbydOjH4Y9EWvDQ+CP5URtxJt8p15cV+Ea7FU/8Anqc5RivS7f1RKIlIUox91JeSSLkasVOlYqyZb/ktNlQAWKwAAAAAAAAAAAAAAAAAAAAAAAAAAAAAAAAAAAAAAAAAAAAAAAAAAAAAAAAAA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800" b="1">
              <a:latin typeface="CyrillicOld"/>
            </a:endParaRPr>
          </a:p>
        </p:txBody>
      </p:sp>
      <p:sp>
        <p:nvSpPr>
          <p:cNvPr id="93187" name="AutoShape 10" descr="data:image/jpeg;base64,/9j/4AAQSkZJRgABAQAAAQABAAD/2wCEAAkGBg8QERAQEBAQEBEODhAPDxAQEhAQEA8QExAVFRMQEhIYGyYeFxkjGRISHy8sIycpLCwsFR4xNTAqNSYrLCkBCQoKDgwOGg8PGikcHyQsLCwsKiwsLCwpLC0pKSksKS8sKSksLCwsKSkpKSwsLCksKSksLCkpLCwsLCksLCwpLP/AABEIAOEA4QMBIgACEQEDEQH/xAAbAAEAAQUBAAAAAAAAAAAAAAAABgECAwQFB//EADoQAAIBAgMFBQYEBQUBAAAAAAABAgMRBBIhBTFBUZEGImFxgRMyUqGxwXKS0fAUQlNi8RYjM4LSFf/EABkBAQADAQEAAAAAAAAAAAAAAAACAwQFAf/EACcRAQACAgIBBAICAwEAAAAAAAABAgMRBBIhFDFBYRNRInFCofAj/9oADAMBAAIRAxEAPwD3EAAAAAAAAAAAAAAAAAAAAAAAAAAAAAAAAAAAAAAAAAAAAAAAAAAAAAAAAAAAAAAAAAAAAAAAAAAAAAAAAAAAAAAAAAAAAAKOSRU5O34XhbzIXt1rtKle06dJ14rfKK9UVjWi90ovyaZ4xt3CxlmTSer3pGp2YrvBYilOHuSknJWW5PvR6MzV5W51pttw5iN7e6lrmua6lISTSa3NXXkRXtFHST8X9S7Jk6RtlxY+86SvOua6j2kea6oh+Aq56EJO10nF+j/waXsVOV2kUTyvpoji7+U99oua6oZ1zXVEJrVUrRil6GSOiSR76r6PSfaZZ1zXVDOua6oiUnaPiytClx0Hqfp56X7SzOua6lHVjzXVETxNRRXAiG2sdd5UrtuxG3L18J14fbzt67GSe7Uqc3s/gfY4ejT4qCb/ABS1fzZ0UjbWdxthmNTpUAx1Kiim3okrt+CEvF9ypFP9dUvgl8gV/lhP8dv0lYALUAAAAAAAAAAAUZqbRpZoPwNtlHEjaNxp7WdTt5ht/Zlm2uJwsJBKWWa7rfrF8142PRNt7PWqt4ohGLwbjLyOPaOtncx3i9XpnZzEOeHp31cFkb55dz6WNDb9L3l69TH2IxWalKHGLT+VvsdLbOEclmSvpZ/qbrfzxObX/wA8yK7DnpVo+OeF+kl9H1MjUk7GtiKEqclOO9O6aOhKr7WCnHfbvLk+Jh3406GtTv8AbDTgr34m1TjxZqwaWrMsa2Y8iXswy+8zLUqZVYti0jFUdyW9Ia21MVNu5x8LglOvC+veVvxOSS+p2MXUUUafZ2LnjKS4KTm/KMW/uiFK9rxtZkt1xy9IUbFwB3HCCO9r9o5KXsk+9W0fhBWzP6L1JC5WPOtrY7+Irznvinkp/hXH1evQz8i/Wn9tPGx97/00M3gDY9mDl9LOt2q9NAB3HAAAAAAAAAAAAAAGltHC5434r6EM2tgbO9if2OJtfArfwf15GLkY9/ya+Nl6zqUV2Jjv4asm/clpNeD4noUJJpNNNNXTW5rnc8/xeFsdfszty1qNTdfuSe5f2Mr42XrPSV/Kw9o71bm3tmxSzxVk33ktyfMjtBunJx4S19Se1qalFxe5ppkA2u505OMYylKnJq0U29OJ5ysep7QcTJ2jrLLXou9+DMlKaijWpY7vSozi4VI0VWyO11Fyyp6evQ1XjY3s3e3Bav5GT2bY8upGs5uyNmpJRicyhjor+Wa/6yL546MuNvNNfU9eTXcseK3NszdhUpYmb+GjK3rOK+xTGRTpNr5aleyNSNLE2eiq0pRTeiumml8mTw+LxtVn845egFGW5jnbf2qsPRnU0crZYJ/zTe70W9+R2JmIjcuPEbnUOX2v25kj7Cm+/UXfa/kg/uyM0KdkjHRUpydSbcpSd5Se9s3o0zkZMk5LbdnFijHXTHYGbIwR3Kx6EADtOCAAAAAAAAAAAAABhxNJSi0/TzMxRnkxuNG9IXXjLO01o7pfc16eBSldxvbovQlG0sEvfS8/1ObVgkrpXvp1OVfH1nTqY83aHOe0Iw1Wa3hdfQ420e29KEssIyqVZu0Ye7a2+Um9y+vI7csTlcYOlK0moubcUop/zPwObj8Jg3OUKsqXtVa2Zq+66tLya4nnn5Wx12wbIhCrKrXrTi61SmqbpQvaFKMrq/F6m3hsqTVKneKfv2ywvyXxPy08SzZ2wadKftI1rxlCSmnJSSSeiXq078jpuOaKu3CK0yx0bS3XfDTkeaSi36Y6CnxjHozDi5S/px6/Ysw2JoNyUZ3yuzcXJpPldGSo4XVptvzujyfZOPdqunpb3L+DsaOMw8mllmotNO9r6J/XQ7ap+L+RjqYS/L6MhqUtxLLsDtVGlmp4iolBK8H3pOPhfVtHK21tl4yteN/ZQ7tK/FX1m1zenQ1dq4FRjZWzVJxhf4U3+hv7O2TkVuRZOW1q9ZUxhpW3eGXD4ayXgblDDOTSSu3uRkpUW3ZK73KxJNm7OVJXes2tXyXJE8WKbyhmzRjj7cr/AOBU8Or/AEBI7A1+lqwepyLgAamcAAAAAAAAAAAAAAABbKF9GcTamBqJXp8+V/kd0tZVkxxdOl5pO4QeFaTqezxLhGLX+3USeXN8M+StxNbGbGw1aerUHF2zrRp6ryZKdu4Kk43a7z089OKIstnShNd7NTqQlFRerjKLzL0tf5GC9es6dPFfvHaPH/fCzZeDhSjUirTyVWlNpWmu7K2m/W69DLKkqmapiHOavaNKCap+cle89eehszjwS0WhdbLEp2t92t/FSSUY0cqVrJuEUvJLcZ44q+k6T81afy3/ACNOpWuzdwkGyMW3Ok7ViIZaNSm9E0nyej6MzSw9yroJrVJ+Zp1sM46wlKPgnePRlvsp9/ZfiNnqS1V1foZsJhW7RWr/AHvOjsfCxq01Kd3K7T1tu8DrUMJCHuxSvv59TRTj9tSz35PX+LX2fs1U1d6yfHl4I3rCxU21rFY1DBa02ncgAJPAAAAAAAAAAAAAAAAAAADFWqqMXJ7l+7GU1NoYdzhZNJ3TV9ztwZG0zEeHsamfLhYzESqzu9y0S5IslC5meGlFu8WvS6fqX08NJ7ovpY5sxMzuXS7ViI00pULs1NoTy2jfUkeH2bxk/RGf2EPhj0R7+GZ+nnqIifbaHYajxOrh47jvqlHkuhcorkuhKvG18o35Xb4cWRr1USGVOL3xXRFksJTe+Eelic4PtCufXw0uzk7Z4eKkvX/B20c/CYKFOeaN1dWa4HQRpxRMV1LPlmLXmYVABaqAAAAAAAAAAAAAAAAAAAAAAxyMhjZGxC1lGVKFaS2RYXSZaRThdEqykSpJ4FC4oz0Fw8zYRrM2USqjZUAE0QAAAAAAAAAAAAAAAAAAAABa5WLLmntqtlpvhdpGrsTa6q3hL34b/wC5cJL7+Pmii2SIv1lZGOZp2dOTFyyT1MeIxSpxu/JJb2+XyfQ8mXul7ZS5GNo7YrO9pZFyjo/zbzkZnJ3k5S8ZNy+pltyK19munEtMbmdPQIyXh1RW5EcKjdjH9olHI38PLcfXykRS5HpYipHdOS9b/UpR7SuDy1o3i9M8VqvxLl5FkZ671PhCePbW48pCzZg9F5I0aOIjNKUWpJ6pp3RvU9y8kaKTtmvGlwALEAAAAAAAAAAAAAAAAAAACjKlJAR/tRiLZY+DZFliZUqkasPei93xLjFnd7S1b1Gvhsv31OBiDj5rbyTLsYKx+KIn5TbBY+NamqkHdS6p8UzS2jNuT10hFRXnLWT6ZV1Ibs7tI8JUeZOVGb78Vq4vcpxX24kmhjIVYe0pzVSE23GUXe63W8GrFs37VURh6XcvHM16KL8ZK8i/DUzDPmXTjxVv4dG/TRqUEbcDTSGLIsxCOHjoncrHLxUSvJC3D4X9nsVKFWML92po1480TqJCezVDPiU+FOMpPz3L6/ImsTocPfTy5/N1+TULgAbGMAAAAAAAAAAAAAAAAAAAtky4o0BBdr4hSnJ33yZyMTUVt6PTXhofBH8qKPB0/wCnD8sf0MM8SZne2+vLiI1p4rtWSs9V1JH2S7uBp/3SrS61X/5PRXgKL30qf5I/oXRwtNKyhBJcFGKXQ89JP7ezzIn/ABecSneW9bzoYWJOP4Sn8EPyxKrDw+GP5URjhTE+6VudExrr/tFKZnTJL7GPwx6Iexj8MeiLY432pnk7+EWqyOdipbydOjH4Y9EWvDQ+CP5URtxJt8p15cV+Ea7FU/8Anqc5RivS7f1RKIlIUox91JeSSLkasVOlYqyZb/ktNlQAWKwAAAAAAAAAAAAAAAAAAAAAAAAAAAAAAAAAAAAAAAAAAAAAAAAAAAAAAAAAA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800" b="1">
              <a:latin typeface="CyrillicOld"/>
            </a:endParaRPr>
          </a:p>
        </p:txBody>
      </p:sp>
      <p:sp>
        <p:nvSpPr>
          <p:cNvPr id="93188" name="Прямоугольник 5"/>
          <p:cNvSpPr>
            <a:spLocks noChangeArrowheads="1"/>
          </p:cNvSpPr>
          <p:nvPr/>
        </p:nvSpPr>
        <p:spPr bwMode="auto">
          <a:xfrm>
            <a:off x="3444875" y="260350"/>
            <a:ext cx="549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400" i="0">
                <a:solidFill>
                  <a:srgbClr val="990000"/>
                </a:solidFill>
              </a:rPr>
              <a:t>ПРОДУКТОВАЯ ЛИНЕЙКА</a:t>
            </a:r>
            <a:r>
              <a:rPr lang="ru-RU" sz="2000" b="1" i="0">
                <a:solidFill>
                  <a:srgbClr val="990000"/>
                </a:solidFill>
              </a:rPr>
              <a:t> TENTORIUM-WELLNESS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643438" y="620688"/>
            <a:ext cx="4500562" cy="36036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1000" b="1" i="0">
                <a:solidFill>
                  <a:schemeClr val="tx1"/>
                </a:solidFill>
              </a:rPr>
              <a:t>ЛИНИЯ «ГРАЦИЯ-ФИТНЕС-РЕЛАКС» КОРРЕКЦИЯ ДЕФИЦИТА ВЕСА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179512" y="1557338"/>
            <a:ext cx="8964488" cy="71913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000" b="1" i="0">
                <a:solidFill>
                  <a:schemeClr val="tx1"/>
                </a:solidFill>
                <a:latin typeface="CyrillicOld"/>
              </a:rPr>
              <a:t> Специальный набор для </a:t>
            </a:r>
            <a:r>
              <a:rPr lang="ru-RU" sz="2000" b="1" i="0">
                <a:solidFill>
                  <a:schemeClr val="tx1"/>
                </a:solidFill>
              </a:rPr>
              <a:t>для коррекции дефицита веса</a:t>
            </a:r>
            <a:r>
              <a:rPr lang="ru-RU" sz="2000">
                <a:solidFill>
                  <a:schemeClr val="tx1"/>
                </a:solidFill>
              </a:rPr>
              <a:t> </a:t>
            </a:r>
            <a:endParaRPr lang="en-US" sz="2000" i="0">
              <a:solidFill>
                <a:schemeClr val="tx1"/>
              </a:solidFill>
              <a:latin typeface="CyrillicOld"/>
            </a:endParaRPr>
          </a:p>
          <a:p>
            <a:pPr>
              <a:defRPr/>
            </a:pPr>
            <a:r>
              <a:rPr lang="ru-RU" sz="2000" b="1" i="0">
                <a:solidFill>
                  <a:schemeClr val="tx1"/>
                </a:solidFill>
                <a:latin typeface="CyrillicOld"/>
              </a:rPr>
              <a:t> TENTORIUM-WELLNESS «ГРАЦИЯ-ФИТНЕС-РЕЛАКС»</a:t>
            </a:r>
          </a:p>
        </p:txBody>
      </p:sp>
      <p:sp>
        <p:nvSpPr>
          <p:cNvPr id="93191" name="Rectangle 18"/>
          <p:cNvSpPr>
            <a:spLocks noChangeArrowheads="1"/>
          </p:cNvSpPr>
          <p:nvPr/>
        </p:nvSpPr>
        <p:spPr bwMode="auto">
          <a:xfrm>
            <a:off x="395288" y="1125538"/>
            <a:ext cx="3954462" cy="39687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ru-RU" sz="2000" b="1" i="0">
                <a:solidFill>
                  <a:schemeClr val="tx1"/>
                </a:solidFill>
                <a:latin typeface="CyrillicOld"/>
              </a:rPr>
              <a:t>Эксклюзивное предложение!</a:t>
            </a:r>
            <a:r>
              <a:rPr lang="en-US" sz="2000" b="1">
                <a:solidFill>
                  <a:schemeClr val="tx1"/>
                </a:solidFill>
                <a:latin typeface="CyrillicOld"/>
              </a:rPr>
              <a:t> </a:t>
            </a:r>
            <a:endParaRPr lang="ru-RU" sz="2000" b="1">
              <a:solidFill>
                <a:schemeClr val="tx1"/>
              </a:solidFill>
              <a:latin typeface="CyrillicOld"/>
            </a:endParaRPr>
          </a:p>
        </p:txBody>
      </p:sp>
      <p:sp>
        <p:nvSpPr>
          <p:cNvPr id="93192" name="AutoShape 19"/>
          <p:cNvSpPr>
            <a:spLocks noChangeArrowheads="1"/>
          </p:cNvSpPr>
          <p:nvPr/>
        </p:nvSpPr>
        <p:spPr bwMode="auto">
          <a:xfrm rot="-5400000">
            <a:off x="2627338" y="3861494"/>
            <a:ext cx="720725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1"/>
          </a:p>
        </p:txBody>
      </p:sp>
      <p:pic>
        <p:nvPicPr>
          <p:cNvPr id="93193" name="Picture 27" descr="sl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3163" y="2781300"/>
            <a:ext cx="2566987" cy="29527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3194" name="AutoShape 32"/>
          <p:cNvSpPr>
            <a:spLocks noChangeArrowheads="1"/>
          </p:cNvSpPr>
          <p:nvPr/>
        </p:nvSpPr>
        <p:spPr bwMode="auto">
          <a:xfrm rot="-5400000">
            <a:off x="5651500" y="3933826"/>
            <a:ext cx="720725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b="1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3203848" y="2564904"/>
            <a:ext cx="2520280" cy="36379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marL="533400" indent="-533400">
              <a:lnSpc>
                <a:spcPct val="90000"/>
              </a:lnSpc>
              <a:defRPr/>
            </a:pPr>
            <a:r>
              <a:rPr lang="ru-RU" sz="1600" b="1" i="0" dirty="0" smtClean="0">
                <a:solidFill>
                  <a:schemeClr val="bg1"/>
                </a:solidFill>
              </a:rPr>
              <a:t>1. </a:t>
            </a:r>
            <a:r>
              <a:rPr lang="ru-RU" sz="1600" b="1" i="0" dirty="0" err="1" smtClean="0">
                <a:solidFill>
                  <a:schemeClr val="bg1"/>
                </a:solidFill>
              </a:rPr>
              <a:t>Апицампа</a:t>
            </a:r>
            <a:r>
              <a:rPr lang="ru-RU" sz="1600" b="1" i="0" dirty="0" smtClean="0">
                <a:solidFill>
                  <a:schemeClr val="bg1"/>
                </a:solidFill>
              </a:rPr>
              <a:t>, 400 г</a:t>
            </a:r>
            <a:endParaRPr lang="en-US" sz="1600" b="1" i="0" dirty="0">
              <a:solidFill>
                <a:schemeClr val="bg1"/>
              </a:solidFill>
            </a:endParaRPr>
          </a:p>
          <a:p>
            <a:pPr marL="533400" indent="-533400">
              <a:lnSpc>
                <a:spcPct val="90000"/>
              </a:lnSpc>
              <a:defRPr/>
            </a:pPr>
            <a:endParaRPr lang="ru-RU" sz="1600" b="1" i="0" dirty="0" smtClean="0">
              <a:solidFill>
                <a:schemeClr val="bg1"/>
              </a:solidFill>
            </a:endParaRPr>
          </a:p>
          <a:p>
            <a:pPr marL="533400" indent="-533400">
              <a:lnSpc>
                <a:spcPct val="90000"/>
              </a:lnSpc>
              <a:defRPr/>
            </a:pPr>
            <a:r>
              <a:rPr lang="ru-RU" sz="1600" b="1" i="0" dirty="0" smtClean="0">
                <a:solidFill>
                  <a:schemeClr val="bg1"/>
                </a:solidFill>
              </a:rPr>
              <a:t>2. </a:t>
            </a:r>
            <a:r>
              <a:rPr lang="ru-RU" sz="1600" b="1" i="0" dirty="0" err="1" smtClean="0">
                <a:solidFill>
                  <a:schemeClr val="bg1"/>
                </a:solidFill>
              </a:rPr>
              <a:t>Апи-Элите</a:t>
            </a:r>
            <a:r>
              <a:rPr lang="ru-RU" sz="1600" b="1" i="0" dirty="0" smtClean="0">
                <a:solidFill>
                  <a:schemeClr val="bg1"/>
                </a:solidFill>
              </a:rPr>
              <a:t>. 300 г</a:t>
            </a:r>
            <a:endParaRPr lang="en-US" sz="1600" b="1" i="0" dirty="0">
              <a:solidFill>
                <a:schemeClr val="bg1"/>
              </a:solidFill>
            </a:endParaRPr>
          </a:p>
          <a:p>
            <a:pPr marL="533400" indent="-533400">
              <a:lnSpc>
                <a:spcPct val="90000"/>
              </a:lnSpc>
              <a:buFontTx/>
              <a:buAutoNum type="arabicPeriod"/>
              <a:defRPr/>
            </a:pPr>
            <a:endParaRPr lang="ru-RU" sz="1600" b="1" i="0" dirty="0">
              <a:solidFill>
                <a:schemeClr val="bg1"/>
              </a:solidFill>
            </a:endParaRPr>
          </a:p>
          <a:p>
            <a:pPr marL="533400" indent="-533400">
              <a:lnSpc>
                <a:spcPct val="90000"/>
              </a:lnSpc>
              <a:defRPr/>
            </a:pPr>
            <a:r>
              <a:rPr lang="ru-RU" sz="1600" b="1" i="0" dirty="0" smtClean="0">
                <a:solidFill>
                  <a:schemeClr val="bg1"/>
                </a:solidFill>
              </a:rPr>
              <a:t>3. </a:t>
            </a:r>
            <a:r>
              <a:rPr lang="ru-RU" sz="1600" b="1" i="0" dirty="0" err="1" smtClean="0">
                <a:solidFill>
                  <a:schemeClr val="bg1"/>
                </a:solidFill>
              </a:rPr>
              <a:t>Юнис-Апи</a:t>
            </a:r>
            <a:r>
              <a:rPr lang="ru-RU" sz="1600" b="1" i="0" dirty="0" smtClean="0">
                <a:solidFill>
                  <a:schemeClr val="bg1"/>
                </a:solidFill>
              </a:rPr>
              <a:t>, 300 г</a:t>
            </a:r>
            <a:endParaRPr lang="en-US" sz="1600" b="1" i="0" dirty="0">
              <a:solidFill>
                <a:schemeClr val="bg1"/>
              </a:solidFill>
            </a:endParaRPr>
          </a:p>
          <a:p>
            <a:pPr marL="533400" indent="-533400">
              <a:lnSpc>
                <a:spcPct val="90000"/>
              </a:lnSpc>
              <a:buFontTx/>
              <a:buAutoNum type="arabicPeriod"/>
              <a:defRPr/>
            </a:pPr>
            <a:endParaRPr lang="en-US" sz="1600" b="1" i="0" dirty="0">
              <a:solidFill>
                <a:schemeClr val="bg1"/>
              </a:solidFill>
            </a:endParaRPr>
          </a:p>
          <a:p>
            <a:pPr marL="533400" indent="-533400">
              <a:lnSpc>
                <a:spcPct val="90000"/>
              </a:lnSpc>
              <a:defRPr/>
            </a:pPr>
            <a:r>
              <a:rPr lang="ru-RU" sz="1600" b="1" i="0" dirty="0" smtClean="0">
                <a:solidFill>
                  <a:schemeClr val="bg1"/>
                </a:solidFill>
              </a:rPr>
              <a:t>4. </a:t>
            </a:r>
            <a:r>
              <a:rPr lang="ru-RU" sz="1600" b="1" i="0" dirty="0" err="1" smtClean="0">
                <a:solidFill>
                  <a:schemeClr val="bg1"/>
                </a:solidFill>
              </a:rPr>
              <a:t>Апи-Спира</a:t>
            </a:r>
            <a:r>
              <a:rPr lang="ru-RU" sz="1600" b="1" i="0" dirty="0" smtClean="0">
                <a:solidFill>
                  <a:schemeClr val="bg1"/>
                </a:solidFill>
              </a:rPr>
              <a:t>, 300 г</a:t>
            </a:r>
            <a:endParaRPr lang="en-US" sz="1600" b="1" i="0" dirty="0">
              <a:solidFill>
                <a:schemeClr val="bg1"/>
              </a:solidFill>
            </a:endParaRPr>
          </a:p>
          <a:p>
            <a:pPr marL="533400" indent="-533400">
              <a:lnSpc>
                <a:spcPct val="90000"/>
              </a:lnSpc>
              <a:buFontTx/>
              <a:buAutoNum type="arabicPeriod"/>
              <a:defRPr/>
            </a:pPr>
            <a:endParaRPr lang="ru-RU" sz="1600" b="1" i="0" dirty="0">
              <a:solidFill>
                <a:schemeClr val="bg1"/>
              </a:solidFill>
            </a:endParaRPr>
          </a:p>
          <a:p>
            <a:pPr marL="533400" indent="-533400">
              <a:lnSpc>
                <a:spcPct val="90000"/>
              </a:lnSpc>
              <a:defRPr/>
            </a:pPr>
            <a:r>
              <a:rPr lang="ru-RU" sz="1600" b="1" i="0" dirty="0" smtClean="0">
                <a:solidFill>
                  <a:schemeClr val="bg1"/>
                </a:solidFill>
              </a:rPr>
              <a:t>5. Хлебина, 300 г</a:t>
            </a:r>
            <a:endParaRPr lang="en-US" sz="1600" b="1" i="0" dirty="0">
              <a:solidFill>
                <a:schemeClr val="bg1"/>
              </a:solidFill>
            </a:endParaRPr>
          </a:p>
          <a:p>
            <a:pPr marL="533400" indent="-533400">
              <a:lnSpc>
                <a:spcPct val="90000"/>
              </a:lnSpc>
              <a:buFontTx/>
              <a:buAutoNum type="arabicPeriod"/>
              <a:defRPr/>
            </a:pPr>
            <a:endParaRPr lang="en-US" sz="1600" b="1" i="0" dirty="0">
              <a:solidFill>
                <a:schemeClr val="bg1"/>
              </a:solidFill>
            </a:endParaRPr>
          </a:p>
          <a:p>
            <a:pPr marL="533400" indent="-533400">
              <a:lnSpc>
                <a:spcPct val="90000"/>
              </a:lnSpc>
              <a:defRPr/>
            </a:pPr>
            <a:r>
              <a:rPr lang="ru-RU" sz="1600" b="1" i="0" dirty="0" smtClean="0">
                <a:solidFill>
                  <a:schemeClr val="bg1"/>
                </a:solidFill>
                <a:latin typeface="CyrillicOld"/>
              </a:rPr>
              <a:t>6. Молочный коктейль </a:t>
            </a:r>
          </a:p>
          <a:p>
            <a:pPr marL="533400" indent="-533400">
              <a:lnSpc>
                <a:spcPct val="90000"/>
              </a:lnSpc>
              <a:defRPr/>
            </a:pPr>
            <a:r>
              <a:rPr lang="ru-RU" sz="1600" b="1" i="0" dirty="0" smtClean="0">
                <a:solidFill>
                  <a:schemeClr val="bg1"/>
                </a:solidFill>
                <a:latin typeface="CyrillicOld"/>
              </a:rPr>
              <a:t>    с маточным</a:t>
            </a:r>
          </a:p>
          <a:p>
            <a:pPr marL="533400" indent="-533400">
              <a:lnSpc>
                <a:spcPct val="90000"/>
              </a:lnSpc>
              <a:defRPr/>
            </a:pPr>
            <a:r>
              <a:rPr lang="ru-RU" sz="1600" b="1" i="0" dirty="0" smtClean="0">
                <a:solidFill>
                  <a:schemeClr val="bg1"/>
                </a:solidFill>
                <a:latin typeface="CyrillicOld"/>
              </a:rPr>
              <a:t>    молочком, 200 г</a:t>
            </a:r>
            <a:endParaRPr lang="en-US" sz="1600" b="1" i="0" dirty="0">
              <a:solidFill>
                <a:schemeClr val="bg1"/>
              </a:solidFill>
              <a:latin typeface="CyrillicOld"/>
            </a:endParaRPr>
          </a:p>
          <a:p>
            <a:pPr marL="533400" indent="-533400">
              <a:lnSpc>
                <a:spcPct val="90000"/>
              </a:lnSpc>
              <a:buFontTx/>
              <a:buAutoNum type="arabicPeriod"/>
              <a:defRPr/>
            </a:pPr>
            <a:endParaRPr lang="en-US" sz="1600" b="1" i="0" dirty="0">
              <a:solidFill>
                <a:schemeClr val="bg1"/>
              </a:solidFill>
              <a:latin typeface="CyrillicOld"/>
            </a:endParaRPr>
          </a:p>
          <a:p>
            <a:pPr marL="533400" indent="-533400">
              <a:lnSpc>
                <a:spcPct val="90000"/>
              </a:lnSpc>
              <a:defRPr/>
            </a:pPr>
            <a:r>
              <a:rPr lang="ru-RU" sz="1600" b="1" i="0" dirty="0" smtClean="0">
                <a:solidFill>
                  <a:schemeClr val="bg1"/>
                </a:solidFill>
                <a:latin typeface="CyrillicOld"/>
              </a:rPr>
              <a:t>7. Массажный крем</a:t>
            </a:r>
          </a:p>
          <a:p>
            <a:pPr marL="533400" indent="-533400">
              <a:lnSpc>
                <a:spcPct val="90000"/>
              </a:lnSpc>
              <a:defRPr/>
            </a:pPr>
            <a:r>
              <a:rPr lang="ru-RU" sz="1600" b="1" i="0" dirty="0" smtClean="0">
                <a:solidFill>
                  <a:schemeClr val="bg1"/>
                </a:solidFill>
                <a:latin typeface="CyrillicOld"/>
              </a:rPr>
              <a:t>  «</a:t>
            </a:r>
            <a:r>
              <a:rPr lang="ru-RU" sz="1600" b="1" i="0" dirty="0">
                <a:solidFill>
                  <a:schemeClr val="bg1"/>
                </a:solidFill>
                <a:latin typeface="CyrillicOld"/>
              </a:rPr>
              <a:t>Тенториум</a:t>
            </a:r>
            <a:r>
              <a:rPr lang="ru-RU" sz="1600" b="1" i="0" dirty="0" smtClean="0">
                <a:solidFill>
                  <a:schemeClr val="bg1"/>
                </a:solidFill>
                <a:latin typeface="CyrillicOld"/>
              </a:rPr>
              <a:t>», 45 г</a:t>
            </a:r>
            <a:endParaRPr lang="ru-RU" sz="1600" b="1" i="0" dirty="0">
              <a:solidFill>
                <a:schemeClr val="bg1"/>
              </a:solidFill>
              <a:latin typeface="CyrillicOld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2700338" y="5949950"/>
            <a:ext cx="6443662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000" i="0">
                <a:solidFill>
                  <a:srgbClr val="990000"/>
                </a:solidFill>
                <a:latin typeface="CyrillicOld"/>
              </a:rPr>
              <a:t>Без диеты похудеть не удавалось ещё никому!!!</a:t>
            </a:r>
            <a:endParaRPr lang="ru-RU" sz="2000">
              <a:latin typeface="CyrillicOld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042988" y="2565400"/>
            <a:ext cx="7200900" cy="15525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0">
                <a:solidFill>
                  <a:schemeClr val="bg1"/>
                </a:solidFill>
              </a:rPr>
              <a:t>Снижение массы тела с помощью диет основано на ограничении поступления в организм калорий с целью достижения нормального энергетического равновесия.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619250" y="4437063"/>
            <a:ext cx="6840538" cy="11858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0">
                <a:solidFill>
                  <a:schemeClr val="bg1"/>
                </a:solidFill>
              </a:rPr>
              <a:t>В настоящее время диетотерапия является основным, но не единственным способом похудения в сочетании с другими средствами. </a:t>
            </a:r>
          </a:p>
        </p:txBody>
      </p:sp>
      <p:sp>
        <p:nvSpPr>
          <p:cNvPr id="21508" name="Прямоугольник 5"/>
          <p:cNvSpPr>
            <a:spLocks noChangeArrowheads="1"/>
          </p:cNvSpPr>
          <p:nvPr/>
        </p:nvSpPr>
        <p:spPr bwMode="auto">
          <a:xfrm>
            <a:off x="4572000" y="404813"/>
            <a:ext cx="429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>
                <a:solidFill>
                  <a:srgbClr val="990000"/>
                </a:solidFill>
              </a:rPr>
              <a:t>ПРОЕКТ TENTORIUM-WELLNESS</a:t>
            </a:r>
          </a:p>
        </p:txBody>
      </p:sp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395288" y="1412875"/>
            <a:ext cx="8748712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b="1" i="0">
                <a:solidFill>
                  <a:srgbClr val="990000"/>
                </a:solidFill>
                <a:latin typeface="CyrillicOld"/>
              </a:rPr>
              <a:t>ДИЕТОЛОГИЧЕСКИЕ МЕТОДЫ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4"/>
          <p:cNvSpPr>
            <a:spLocks noChangeArrowheads="1"/>
          </p:cNvSpPr>
          <p:nvPr/>
        </p:nvSpPr>
        <p:spPr bwMode="auto">
          <a:xfrm>
            <a:off x="179512" y="4221088"/>
            <a:ext cx="439286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ru-RU" sz="1800" b="1" i="0" dirty="0">
                <a:solidFill>
                  <a:schemeClr val="bg1"/>
                </a:solidFill>
              </a:rPr>
              <a:t>Это означает, что вы будете тратить на решение своей проблемы лишь </a:t>
            </a:r>
            <a:r>
              <a:rPr lang="ru-RU" sz="1800" b="1" i="0" dirty="0">
                <a:solidFill>
                  <a:srgbClr val="993300"/>
                </a:solidFill>
              </a:rPr>
              <a:t>по 200 рублей в </a:t>
            </a:r>
            <a:r>
              <a:rPr lang="ru-RU" sz="1800" b="1" i="0" dirty="0" smtClean="0">
                <a:solidFill>
                  <a:srgbClr val="993300"/>
                </a:solidFill>
              </a:rPr>
              <a:t>день!!!</a:t>
            </a:r>
            <a:endParaRPr lang="ru-RU" sz="1800" b="1" i="0" dirty="0">
              <a:solidFill>
                <a:srgbClr val="993300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179512" y="3573016"/>
            <a:ext cx="4392488" cy="504056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i="0" dirty="0" smtClean="0">
                <a:solidFill>
                  <a:schemeClr val="tx1"/>
                </a:solidFill>
                <a:latin typeface="CyrillicOld"/>
              </a:rPr>
              <a:t>5 550 </a:t>
            </a:r>
            <a:r>
              <a:rPr lang="ru-RU" sz="3200" b="1" i="0" dirty="0">
                <a:solidFill>
                  <a:schemeClr val="tx1"/>
                </a:solidFill>
                <a:latin typeface="CyrillicOld"/>
              </a:rPr>
              <a:t>рублей</a:t>
            </a:r>
            <a:endParaRPr lang="ru-RU" sz="3200" b="1" dirty="0">
              <a:solidFill>
                <a:schemeClr val="tx1"/>
              </a:solidFill>
              <a:latin typeface="CyrillicOld"/>
            </a:endParaRPr>
          </a:p>
        </p:txBody>
      </p:sp>
      <p:sp>
        <p:nvSpPr>
          <p:cNvPr id="94211" name="Rectangle 13"/>
          <p:cNvSpPr>
            <a:spLocks noChangeArrowheads="1"/>
          </p:cNvSpPr>
          <p:nvPr/>
        </p:nvSpPr>
        <p:spPr bwMode="auto">
          <a:xfrm>
            <a:off x="684213" y="3068638"/>
            <a:ext cx="2735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2000" b="1" i="0" dirty="0">
                <a:solidFill>
                  <a:schemeClr val="bg1"/>
                </a:solidFill>
              </a:rPr>
              <a:t>на </a:t>
            </a:r>
            <a:r>
              <a:rPr lang="ru-RU" sz="2000" b="1" i="0" dirty="0" smtClean="0">
                <a:solidFill>
                  <a:schemeClr val="bg1"/>
                </a:solidFill>
              </a:rPr>
              <a:t>30 </a:t>
            </a:r>
            <a:r>
              <a:rPr lang="ru-RU" sz="2000" b="1" i="0" dirty="0">
                <a:solidFill>
                  <a:schemeClr val="bg1"/>
                </a:solidFill>
              </a:rPr>
              <a:t>дней:</a:t>
            </a:r>
          </a:p>
          <a:p>
            <a:endParaRPr lang="ru-RU" sz="1600" b="1" i="0" dirty="0">
              <a:solidFill>
                <a:schemeClr val="bg1"/>
              </a:solidFill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179513" y="1557338"/>
            <a:ext cx="8964488" cy="136683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000" b="1" i="0" dirty="0">
                <a:solidFill>
                  <a:schemeClr val="tx1"/>
                </a:solidFill>
                <a:latin typeface="CyrillicOld"/>
              </a:rPr>
              <a:t>Стоимость специального набора</a:t>
            </a:r>
          </a:p>
          <a:p>
            <a:pPr>
              <a:defRPr/>
            </a:pPr>
            <a:r>
              <a:rPr lang="ru-RU" sz="2000" b="1" i="0" dirty="0">
                <a:solidFill>
                  <a:schemeClr val="tx1"/>
                </a:solidFill>
              </a:rPr>
              <a:t>для коррекции дефицита веса</a:t>
            </a:r>
          </a:p>
          <a:p>
            <a:pPr>
              <a:defRPr/>
            </a:pPr>
            <a:r>
              <a:rPr lang="ru-RU" sz="2000" b="1" i="0" dirty="0" smtClean="0">
                <a:solidFill>
                  <a:schemeClr val="tx1"/>
                </a:solidFill>
                <a:latin typeface="CyrillicOld"/>
              </a:rPr>
              <a:t>TENTORIUM-WELLNESS</a:t>
            </a:r>
            <a:endParaRPr lang="ru-RU" sz="2000" b="1" i="0" dirty="0">
              <a:solidFill>
                <a:schemeClr val="tx1"/>
              </a:solidFill>
              <a:latin typeface="CyrillicOld"/>
            </a:endParaRPr>
          </a:p>
          <a:p>
            <a:pPr>
              <a:defRPr/>
            </a:pPr>
            <a:r>
              <a:rPr lang="ru-RU" sz="2000" b="1" i="0" dirty="0">
                <a:solidFill>
                  <a:schemeClr val="tx1"/>
                </a:solidFill>
                <a:latin typeface="CyrillicOld"/>
              </a:rPr>
              <a:t>«ГРАЦИЯ-ФИТНЕС-РЕЛАКС»</a:t>
            </a:r>
          </a:p>
        </p:txBody>
      </p:sp>
      <p:sp>
        <p:nvSpPr>
          <p:cNvPr id="94213" name="Прямоугольник 5"/>
          <p:cNvSpPr>
            <a:spLocks noChangeArrowheads="1"/>
          </p:cNvSpPr>
          <p:nvPr/>
        </p:nvSpPr>
        <p:spPr bwMode="auto">
          <a:xfrm>
            <a:off x="3444875" y="260350"/>
            <a:ext cx="549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400" i="0">
                <a:solidFill>
                  <a:srgbClr val="990000"/>
                </a:solidFill>
              </a:rPr>
              <a:t>ПРОДУКТОВАЯ ЛИНЕЙКА</a:t>
            </a:r>
            <a:r>
              <a:rPr lang="ru-RU" sz="2000" b="1" i="0">
                <a:solidFill>
                  <a:srgbClr val="990000"/>
                </a:solidFill>
              </a:rPr>
              <a:t> TENTORIUM-WELLNESS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643438" y="620688"/>
            <a:ext cx="4500562" cy="36036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1000" b="1" i="0">
                <a:solidFill>
                  <a:schemeClr val="tx1"/>
                </a:solidFill>
              </a:rPr>
              <a:t>ЛИНИЯ «ГРАЦИЯ-ФИТНЕС-РЕЛАКС» КОРРЕКЦИЯ ДЕФИЦИТА ВЕСА</a:t>
            </a:r>
          </a:p>
        </p:txBody>
      </p:sp>
      <p:pic>
        <p:nvPicPr>
          <p:cNvPr id="94215" name="Picture 10" descr="Apizam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1268413"/>
            <a:ext cx="3082925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6" name="Picture 26" descr="Api-El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3429000"/>
            <a:ext cx="1525587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7" name="Picture 27" descr="Unis-Ap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01008"/>
            <a:ext cx="15128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8" name="Picture 28" descr="Api-Spira"/>
          <p:cNvPicPr>
            <a:picLocks noChangeAspect="1" noChangeArrowheads="1"/>
          </p:cNvPicPr>
          <p:nvPr/>
        </p:nvPicPr>
        <p:blipFill>
          <a:blip r:embed="rId5" cstate="print"/>
          <a:srcRect b="30504"/>
          <a:stretch>
            <a:fillRect/>
          </a:stretch>
        </p:blipFill>
        <p:spPr bwMode="auto">
          <a:xfrm>
            <a:off x="7543800" y="4076700"/>
            <a:ext cx="16002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9" name="Picture 29" descr="Molochii-kokteil"/>
          <p:cNvPicPr>
            <a:picLocks noChangeAspect="1" noChangeArrowheads="1"/>
          </p:cNvPicPr>
          <p:nvPr/>
        </p:nvPicPr>
        <p:blipFill>
          <a:blip r:embed="rId6" cstate="print"/>
          <a:srcRect b="41678"/>
          <a:stretch>
            <a:fillRect/>
          </a:stretch>
        </p:blipFill>
        <p:spPr bwMode="auto">
          <a:xfrm>
            <a:off x="6588224" y="4221163"/>
            <a:ext cx="1509712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20" name="Picture 11" descr="Tentorium krem"/>
          <p:cNvPicPr>
            <a:picLocks noChangeAspect="1" noChangeArrowheads="1"/>
          </p:cNvPicPr>
          <p:nvPr/>
        </p:nvPicPr>
        <p:blipFill>
          <a:blip r:embed="rId7" cstate="print"/>
          <a:srcRect b="40642"/>
          <a:stretch>
            <a:fillRect/>
          </a:stretch>
        </p:blipFill>
        <p:spPr bwMode="auto">
          <a:xfrm>
            <a:off x="5508625" y="5545138"/>
            <a:ext cx="1311275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endParaRPr lang="ru-RU" sz="1800" i="0">
              <a:solidFill>
                <a:schemeClr val="tx1"/>
              </a:solidFill>
            </a:endParaRPr>
          </a:p>
        </p:txBody>
      </p:sp>
      <p:sp>
        <p:nvSpPr>
          <p:cNvPr id="95234" name="Прямоугольник 5"/>
          <p:cNvSpPr>
            <a:spLocks noChangeArrowheads="1"/>
          </p:cNvSpPr>
          <p:nvPr/>
        </p:nvSpPr>
        <p:spPr bwMode="auto">
          <a:xfrm>
            <a:off x="3444875" y="260350"/>
            <a:ext cx="549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400" i="0">
                <a:solidFill>
                  <a:srgbClr val="990000"/>
                </a:solidFill>
              </a:rPr>
              <a:t>ПРОДУКТОВАЯ ЛИНЕЙКА</a:t>
            </a:r>
            <a:r>
              <a:rPr lang="ru-RU" sz="2000" b="1" i="0">
                <a:solidFill>
                  <a:srgbClr val="990000"/>
                </a:solidFill>
              </a:rPr>
              <a:t> TENTORIUM-WELLNESS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643438" y="620688"/>
            <a:ext cx="4500562" cy="36036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1000" b="1" i="0">
                <a:solidFill>
                  <a:schemeClr val="tx1"/>
                </a:solidFill>
              </a:rPr>
              <a:t>ЛИНИЯ «ГРАЦИЯ-ФИТНЕС-РЕЛАКС» КОРРЕКЦИЯ ДЕФИЦИТА ВЕСА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68313" y="1412875"/>
            <a:ext cx="8675687" cy="9366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800" i="0">
                <a:solidFill>
                  <a:schemeClr val="tx1"/>
                </a:solidFill>
              </a:rPr>
              <a:t>РЕКОМЕНДУЕМАЯ СХЕМА РАСПОРЯДКА ДНЯ</a:t>
            </a:r>
          </a:p>
          <a:p>
            <a:pPr algn="ctr"/>
            <a:r>
              <a:rPr lang="ru-RU" sz="2800" i="0">
                <a:solidFill>
                  <a:schemeClr val="tx1"/>
                </a:solidFill>
              </a:rPr>
              <a:t>ДЛЯ КОРРЕКЦИИ ДЕФИЦИТА ВЕСА</a:t>
            </a:r>
          </a:p>
        </p:txBody>
      </p:sp>
      <p:graphicFrame>
        <p:nvGraphicFramePr>
          <p:cNvPr id="95297" name="Group 65"/>
          <p:cNvGraphicFramePr>
            <a:graphicFrameLocks noGrp="1"/>
          </p:cNvGraphicFramePr>
          <p:nvPr/>
        </p:nvGraphicFramePr>
        <p:xfrm>
          <a:off x="539750" y="2492375"/>
          <a:ext cx="8280400" cy="3377184"/>
        </p:xfrm>
        <a:graphic>
          <a:graphicData uri="http://schemas.openxmlformats.org/drawingml/2006/table">
            <a:tbl>
              <a:tblPr/>
              <a:tblGrid>
                <a:gridCol w="696913"/>
                <a:gridCol w="2182812"/>
                <a:gridCol w="3327400"/>
                <a:gridCol w="2073275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Время</a:t>
                      </a: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Обычное питание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Wellness продукты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Тенториум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Питьевой режим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7-30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Завтрак: каша на молоке,  яйцо, йогурт, творог, чай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конце завтрака «Хлебина», «Апи-Спира» и «Апицампа» с ряженкой</a:t>
                      </a: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Через 10-15 мин запить 200 мл чистой воды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10-00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второй завтрак -  «Апи-Элите», «Апи-Спира» и «Молочный коктейль с маточным молочком»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Через 10-15 мин запить запить  200 мл чистой воды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13-00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Обед с обычными порциями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конце обеда съесть «Хлебину» и «Апи-Элите»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Через 10-15 мин запить 200 мл чистой воды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16-00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полдник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«Юнис-Апи»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Через 10-15 мин запить 200 мл чистой воды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18-30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Ужин с обычными порциями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конце ужина «Хлебина» и «Юнис-Апи»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Через 10-15 мин запить 200 мл чистой воды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19-30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Специальное время для ежедневных домашних 50-60 минутных физических упражнений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20-30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После душа нанести крем «Тенториум» в проблемные зоны и массажные точки головы</a:t>
                      </a: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21-00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Второй ужин с «Молочным коктейлем с маточным молочком»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Через 10-15 мин запить 200 мл чистой воды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22-00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Отдых и подготовка ко сну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95293" name="Rectangle 344"/>
          <p:cNvSpPr>
            <a:spLocks noChangeArrowheads="1"/>
          </p:cNvSpPr>
          <p:nvPr/>
        </p:nvSpPr>
        <p:spPr bwMode="auto">
          <a:xfrm>
            <a:off x="179388" y="6461125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 b="1"/>
          </a:p>
        </p:txBody>
      </p:sp>
      <p:sp>
        <p:nvSpPr>
          <p:cNvPr id="95294" name="Rectangle 369"/>
          <p:cNvSpPr>
            <a:spLocks noChangeArrowheads="1"/>
          </p:cNvSpPr>
          <p:nvPr/>
        </p:nvSpPr>
        <p:spPr bwMode="auto">
          <a:xfrm>
            <a:off x="539750" y="5846763"/>
            <a:ext cx="8353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i="0" dirty="0">
                <a:solidFill>
                  <a:schemeClr val="bg1"/>
                </a:solidFill>
              </a:rPr>
              <a:t>Примечание:</a:t>
            </a:r>
          </a:p>
          <a:p>
            <a:r>
              <a:rPr lang="ru-RU" i="0" dirty="0">
                <a:solidFill>
                  <a:schemeClr val="bg1"/>
                </a:solidFill>
              </a:rPr>
              <a:t>1. Порции традиционных блюд должны быть ваши обычные – не нужно «давиться и </a:t>
            </a:r>
            <a:r>
              <a:rPr lang="ru-RU" i="0" dirty="0" smtClean="0">
                <a:solidFill>
                  <a:schemeClr val="bg1"/>
                </a:solidFill>
              </a:rPr>
              <a:t>впихивать» в себя еду!</a:t>
            </a:r>
            <a:endParaRPr lang="ru-RU" i="0" dirty="0">
              <a:solidFill>
                <a:schemeClr val="bg1"/>
              </a:solidFill>
            </a:endParaRPr>
          </a:p>
          <a:p>
            <a:r>
              <a:rPr lang="ru-RU" i="0" dirty="0">
                <a:solidFill>
                  <a:schemeClr val="bg1"/>
                </a:solidFill>
              </a:rPr>
              <a:t>2. Воздержитесь от жирной, </a:t>
            </a:r>
            <a:r>
              <a:rPr lang="ru-RU" i="0" dirty="0" smtClean="0">
                <a:solidFill>
                  <a:schemeClr val="bg1"/>
                </a:solidFill>
              </a:rPr>
              <a:t>копченной, </a:t>
            </a:r>
            <a:r>
              <a:rPr lang="ru-RU" i="0" dirty="0">
                <a:solidFill>
                  <a:schemeClr val="bg1"/>
                </a:solidFill>
              </a:rPr>
              <a:t>пересоленной пищи. Ешьте больше овощей, фруктов, зелени!</a:t>
            </a:r>
          </a:p>
          <a:p>
            <a:r>
              <a:rPr lang="ru-RU" i="0" dirty="0">
                <a:solidFill>
                  <a:schemeClr val="bg1"/>
                </a:solidFill>
              </a:rPr>
              <a:t>3. Ваша физическая активность должна быть на уровне не ниже среднего для красивой фигуры!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endParaRPr lang="ru-RU" sz="1800" i="0">
              <a:solidFill>
                <a:schemeClr val="tx1"/>
              </a:solidFill>
            </a:endParaRPr>
          </a:p>
        </p:txBody>
      </p:sp>
      <p:sp>
        <p:nvSpPr>
          <p:cNvPr id="96258" name="Прямоугольник 5"/>
          <p:cNvSpPr>
            <a:spLocks noChangeArrowheads="1"/>
          </p:cNvSpPr>
          <p:nvPr/>
        </p:nvSpPr>
        <p:spPr bwMode="auto">
          <a:xfrm>
            <a:off x="4572000" y="260648"/>
            <a:ext cx="3194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000" b="1" i="0" dirty="0">
                <a:solidFill>
                  <a:srgbClr val="990000"/>
                </a:solidFill>
              </a:rPr>
              <a:t>TENTORIUM-WELLNESS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643438" y="620688"/>
            <a:ext cx="4500562" cy="36036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1000" b="1" i="0">
                <a:solidFill>
                  <a:schemeClr val="tx1"/>
                </a:solidFill>
              </a:rPr>
              <a:t>ЛИНИЯ «ГРАЦИЯ-ФИТНЕС-РЕЛАКС» КОРРЕКЦИЯ ДЕФИЦИТА ВЕСА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11188" y="1412875"/>
            <a:ext cx="8532812" cy="4318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i="0">
                <a:solidFill>
                  <a:schemeClr val="tx1"/>
                </a:solidFill>
              </a:rPr>
              <a:t>С ЧЕГО НАЧАТЬ И КАК ДЕЙСТВОВАТЬ:</a:t>
            </a:r>
          </a:p>
        </p:txBody>
      </p:sp>
      <p:sp>
        <p:nvSpPr>
          <p:cNvPr id="96261" name="Rectangle 11"/>
          <p:cNvSpPr>
            <a:spLocks noChangeArrowheads="1"/>
          </p:cNvSpPr>
          <p:nvPr/>
        </p:nvSpPr>
        <p:spPr bwMode="auto">
          <a:xfrm>
            <a:off x="611188" y="1989138"/>
            <a:ext cx="8137276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marL="228600" indent="-228600">
              <a:lnSpc>
                <a:spcPct val="125000"/>
              </a:lnSpc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Купить полный </a:t>
            </a:r>
            <a:r>
              <a:rPr lang="en-US" i="0" dirty="0">
                <a:solidFill>
                  <a:schemeClr val="bg1"/>
                </a:solidFill>
              </a:rPr>
              <a:t>Wellness</a:t>
            </a:r>
            <a:r>
              <a:rPr lang="ru-RU" i="0" dirty="0">
                <a:solidFill>
                  <a:schemeClr val="bg1"/>
                </a:solidFill>
              </a:rPr>
              <a:t>-набор для коррекции дефицита веса «</a:t>
            </a:r>
            <a:r>
              <a:rPr lang="ru-RU" i="0" dirty="0" err="1">
                <a:solidFill>
                  <a:schemeClr val="bg1"/>
                </a:solidFill>
              </a:rPr>
              <a:t>Грация-фитнес-релакс</a:t>
            </a:r>
            <a:r>
              <a:rPr lang="ru-RU" i="0" dirty="0">
                <a:solidFill>
                  <a:schemeClr val="bg1"/>
                </a:solidFill>
              </a:rPr>
              <a:t>».</a:t>
            </a:r>
          </a:p>
          <a:p>
            <a:pPr marL="228600" indent="-228600">
              <a:lnSpc>
                <a:spcPct val="125000"/>
              </a:lnSpc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Измерить свой вес, рост, рассчитать индекс </a:t>
            </a:r>
            <a:r>
              <a:rPr lang="ru-RU" i="0" dirty="0" err="1">
                <a:solidFill>
                  <a:schemeClr val="bg1"/>
                </a:solidFill>
              </a:rPr>
              <a:t>Кетле</a:t>
            </a:r>
            <a:r>
              <a:rPr lang="ru-RU" i="0" dirty="0">
                <a:solidFill>
                  <a:schemeClr val="bg1"/>
                </a:solidFill>
              </a:rPr>
              <a:t> и калорийность питания  в соответствии  с вашим весом.</a:t>
            </a:r>
          </a:p>
          <a:p>
            <a:pPr marL="228600" indent="-228600">
              <a:lnSpc>
                <a:spcPct val="125000"/>
              </a:lnSpc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Измерить и записать окружность шеи, груди, талии и бедер.</a:t>
            </a:r>
          </a:p>
          <a:p>
            <a:pPr marL="228600" indent="-228600">
              <a:lnSpc>
                <a:spcPct val="125000"/>
              </a:lnSpc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Измерить окружность плеча и запястья, бедра и щиколотки на обеих ногах и руках.</a:t>
            </a:r>
          </a:p>
          <a:p>
            <a:pPr marL="228600" indent="-228600">
              <a:lnSpc>
                <a:spcPct val="125000"/>
              </a:lnSpc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Измерение и взвешивание следует производить через каждые 2 недели.</a:t>
            </a:r>
          </a:p>
          <a:p>
            <a:pPr marL="228600" indent="-228600">
              <a:lnSpc>
                <a:spcPct val="125000"/>
              </a:lnSpc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Следить за суточной калорийностью пищи (от фактического веса через каждые 2 недели).</a:t>
            </a:r>
          </a:p>
          <a:p>
            <a:pPr marL="228600" indent="-228600">
              <a:lnSpc>
                <a:spcPct val="125000"/>
              </a:lnSpc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Следовать рекомендациям по выбору продуктов питания (в таблицах выделены зелёным цветом).</a:t>
            </a:r>
          </a:p>
          <a:p>
            <a:pPr marL="228600" indent="-228600">
              <a:lnSpc>
                <a:spcPct val="125000"/>
              </a:lnSpc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Следовать рекомендациям по распорядку дня и приёму </a:t>
            </a:r>
            <a:r>
              <a:rPr lang="en-US" i="0" dirty="0">
                <a:solidFill>
                  <a:schemeClr val="bg1"/>
                </a:solidFill>
              </a:rPr>
              <a:t>Wellness-</a:t>
            </a:r>
            <a:r>
              <a:rPr lang="ru-RU" i="0" dirty="0">
                <a:solidFill>
                  <a:schemeClr val="bg1"/>
                </a:solidFill>
              </a:rPr>
              <a:t>продуктов «Тенториум».</a:t>
            </a:r>
          </a:p>
          <a:p>
            <a:pPr marL="228600" indent="-228600">
              <a:lnSpc>
                <a:spcPct val="125000"/>
              </a:lnSpc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Стараться выполнять все инструкции по физическим упражнениям в домашних условиях.</a:t>
            </a:r>
          </a:p>
          <a:p>
            <a:pPr marL="228600" indent="-228600">
              <a:lnSpc>
                <a:spcPct val="125000"/>
              </a:lnSpc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Ровно через 1 месяц сделать повторные замеры тела, рассчитать калорийность рациона.</a:t>
            </a:r>
          </a:p>
          <a:p>
            <a:pPr marL="228600" indent="-228600">
              <a:lnSpc>
                <a:spcPct val="125000"/>
              </a:lnSpc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Купить этот же набор для коррекции веса «</a:t>
            </a:r>
            <a:r>
              <a:rPr lang="ru-RU" i="0" dirty="0" err="1">
                <a:solidFill>
                  <a:schemeClr val="bg1"/>
                </a:solidFill>
              </a:rPr>
              <a:t>Грация-Фитнес-Релакс</a:t>
            </a:r>
            <a:r>
              <a:rPr lang="ru-RU" i="0" dirty="0">
                <a:solidFill>
                  <a:schemeClr val="bg1"/>
                </a:solidFill>
              </a:rPr>
              <a:t>» на следующий месяц!</a:t>
            </a:r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0" y="4940300"/>
            <a:ext cx="2411413" cy="360363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b="1" i="0">
                <a:solidFill>
                  <a:schemeClr val="tx1"/>
                </a:solidFill>
              </a:rPr>
              <a:t>Важное примечание</a:t>
            </a:r>
            <a:r>
              <a:rPr lang="ru-RU" i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96263" name="Rectangle 14"/>
          <p:cNvSpPr>
            <a:spLocks noChangeArrowheads="1"/>
          </p:cNvSpPr>
          <p:nvPr/>
        </p:nvSpPr>
        <p:spPr bwMode="auto">
          <a:xfrm>
            <a:off x="539750" y="5373688"/>
            <a:ext cx="82089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marL="685800" lvl="1" indent="-228600"/>
            <a:r>
              <a:rPr lang="ru-RU" i="0" dirty="0" smtClean="0">
                <a:solidFill>
                  <a:schemeClr val="bg1"/>
                </a:solidFill>
              </a:rPr>
              <a:t>1. Суточная </a:t>
            </a:r>
            <a:r>
              <a:rPr lang="ru-RU" i="0" dirty="0">
                <a:solidFill>
                  <a:schemeClr val="bg1"/>
                </a:solidFill>
              </a:rPr>
              <a:t>калорийность программы «</a:t>
            </a:r>
            <a:r>
              <a:rPr lang="ru-RU" i="0" dirty="0" err="1">
                <a:solidFill>
                  <a:schemeClr val="bg1"/>
                </a:solidFill>
              </a:rPr>
              <a:t>Грация-Фитнес-Релакс</a:t>
            </a:r>
            <a:r>
              <a:rPr lang="ru-RU" i="0" dirty="0">
                <a:solidFill>
                  <a:schemeClr val="bg1"/>
                </a:solidFill>
              </a:rPr>
              <a:t>» для коррекции дефицита веса </a:t>
            </a:r>
            <a:endParaRPr lang="ru-RU" i="0" dirty="0" smtClean="0">
              <a:solidFill>
                <a:schemeClr val="bg1"/>
              </a:solidFill>
            </a:endParaRPr>
          </a:p>
          <a:p>
            <a:pPr marL="685800" lvl="1" indent="-228600"/>
            <a:r>
              <a:rPr lang="ru-RU" i="0" dirty="0" smtClean="0">
                <a:solidFill>
                  <a:schemeClr val="bg1"/>
                </a:solidFill>
              </a:rPr>
              <a:t>(</a:t>
            </a:r>
            <a:r>
              <a:rPr lang="ru-RU" i="0" dirty="0">
                <a:solidFill>
                  <a:schemeClr val="bg1"/>
                </a:solidFill>
              </a:rPr>
              <a:t>7 продуктов) составляет 200 ккал!</a:t>
            </a:r>
          </a:p>
          <a:p>
            <a:pPr lvl="1"/>
            <a:r>
              <a:rPr lang="ru-RU" i="0" dirty="0">
                <a:solidFill>
                  <a:schemeClr val="bg1"/>
                </a:solidFill>
              </a:rPr>
              <a:t>2. Суточная калорийность вашей обычной пищи должна соответствовать фактической, рассчитанная по вашему весу на день расчёта!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1"/>
          <p:cNvSpPr>
            <a:spLocks noChangeArrowheads="1"/>
          </p:cNvSpPr>
          <p:nvPr/>
        </p:nvSpPr>
        <p:spPr bwMode="auto">
          <a:xfrm>
            <a:off x="539750" y="1312863"/>
            <a:ext cx="8604250" cy="1373187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2800" i="0" dirty="0">
                <a:solidFill>
                  <a:schemeClr val="tx1"/>
                </a:solidFill>
              </a:rPr>
              <a:t>И, В ЗАВЕРШЕНИЕ,</a:t>
            </a:r>
            <a:br>
              <a:rPr lang="ru-RU" sz="2800" i="0" dirty="0">
                <a:solidFill>
                  <a:schemeClr val="tx1"/>
                </a:solidFill>
              </a:rPr>
            </a:br>
            <a:r>
              <a:rPr lang="ru-RU" sz="2800" i="0" dirty="0">
                <a:solidFill>
                  <a:schemeClr val="tx1"/>
                </a:solidFill>
              </a:rPr>
              <a:t>ОЧЕНЬ КОРОТКО О РЕКОМЕНДАЦИЯХ </a:t>
            </a:r>
          </a:p>
          <a:p>
            <a:r>
              <a:rPr lang="ru-RU" sz="2800" i="0" dirty="0">
                <a:solidFill>
                  <a:schemeClr val="tx1"/>
                </a:solidFill>
              </a:rPr>
              <a:t>ПО КАЧЕСТВЕННОМУ НАРАЩИВАНИЮ МЫШЦ</a:t>
            </a:r>
          </a:p>
        </p:txBody>
      </p:sp>
      <p:sp>
        <p:nvSpPr>
          <p:cNvPr id="97282" name="Rectangle 11"/>
          <p:cNvSpPr>
            <a:spLocks noChangeArrowheads="1"/>
          </p:cNvSpPr>
          <p:nvPr/>
        </p:nvSpPr>
        <p:spPr bwMode="auto">
          <a:xfrm>
            <a:off x="611188" y="2859088"/>
            <a:ext cx="80645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ts val="2200"/>
              </a:lnSpc>
            </a:pPr>
            <a:r>
              <a:rPr lang="ru-RU" sz="2000" i="0">
                <a:solidFill>
                  <a:schemeClr val="bg1"/>
                </a:solidFill>
              </a:rPr>
              <a:t>Очень коротко, потому что по объёму мышц, их скорости и силе </a:t>
            </a:r>
          </a:p>
          <a:p>
            <a:pPr>
              <a:lnSpc>
                <a:spcPts val="2200"/>
              </a:lnSpc>
            </a:pPr>
            <a:r>
              <a:rPr lang="ru-RU" sz="2000" i="0">
                <a:solidFill>
                  <a:schemeClr val="bg1"/>
                </a:solidFill>
              </a:rPr>
              <a:t>мною будет подготовлена специальная лекция по использованию </a:t>
            </a:r>
          </a:p>
          <a:p>
            <a:pPr>
              <a:lnSpc>
                <a:spcPts val="2200"/>
              </a:lnSpc>
            </a:pPr>
            <a:r>
              <a:rPr lang="ru-RU" sz="2000" i="0">
                <a:solidFill>
                  <a:schemeClr val="bg1"/>
                </a:solidFill>
              </a:rPr>
              <a:t>апифитопродукции «Тенториум» в спорте высших достижений!</a:t>
            </a:r>
          </a:p>
        </p:txBody>
      </p:sp>
      <p:sp>
        <p:nvSpPr>
          <p:cNvPr id="97283" name="Прямоугольник 5"/>
          <p:cNvSpPr>
            <a:spLocks noChangeArrowheads="1"/>
          </p:cNvSpPr>
          <p:nvPr/>
        </p:nvSpPr>
        <p:spPr bwMode="auto">
          <a:xfrm>
            <a:off x="4572000" y="260648"/>
            <a:ext cx="3194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000" b="1" i="0" dirty="0">
                <a:solidFill>
                  <a:srgbClr val="990000"/>
                </a:solidFill>
              </a:rPr>
              <a:t>TENTORIUM-WELLNESS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643438" y="620688"/>
            <a:ext cx="4500562" cy="36036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1000" b="1" i="0">
                <a:solidFill>
                  <a:schemeClr val="tx1"/>
                </a:solidFill>
              </a:rPr>
              <a:t>ЛИНИЯ «ГРАЦИЯ-ФИТНЕС-РЕЛАКС» НАРАЩИВАНИЕ МЫШЦ</a:t>
            </a:r>
          </a:p>
        </p:txBody>
      </p:sp>
      <p:sp>
        <p:nvSpPr>
          <p:cNvPr id="97285" name="Rectangle 11"/>
          <p:cNvSpPr>
            <a:spLocks noChangeArrowheads="1"/>
          </p:cNvSpPr>
          <p:nvPr/>
        </p:nvSpPr>
        <p:spPr bwMode="auto">
          <a:xfrm>
            <a:off x="611188" y="3851067"/>
            <a:ext cx="853281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r>
              <a:rPr lang="ru-RU" sz="1600" i="0" dirty="0">
                <a:solidFill>
                  <a:schemeClr val="bg1"/>
                </a:solidFill>
              </a:rPr>
              <a:t>Здесь мы поговорим не о бодибилдинге, хотя и для этой категории людей будет очень полезно использовать в своём питании наши </a:t>
            </a:r>
            <a:r>
              <a:rPr lang="en-US" sz="1600" i="0" dirty="0">
                <a:solidFill>
                  <a:schemeClr val="bg1"/>
                </a:solidFill>
              </a:rPr>
              <a:t>Wellness</a:t>
            </a:r>
            <a:r>
              <a:rPr lang="ru-RU" sz="1600" i="0" dirty="0">
                <a:solidFill>
                  <a:schemeClr val="bg1"/>
                </a:solidFill>
              </a:rPr>
              <a:t>-продукты «Тенториум». Речь идёт об обычных людях, кто помимо занятий физическими  упражнениями дома, </a:t>
            </a:r>
            <a:r>
              <a:rPr lang="ru-RU" sz="1600" i="0" dirty="0" smtClean="0">
                <a:solidFill>
                  <a:schemeClr val="bg1"/>
                </a:solidFill>
              </a:rPr>
              <a:t>которые я очень всем рекомендую, </a:t>
            </a:r>
            <a:r>
              <a:rPr lang="ru-RU" sz="1600" i="0" dirty="0">
                <a:solidFill>
                  <a:schemeClr val="bg1"/>
                </a:solidFill>
              </a:rPr>
              <a:t>тем не менее, эти </a:t>
            </a:r>
            <a:r>
              <a:rPr lang="ru-RU" sz="1600" i="0" dirty="0" smtClean="0">
                <a:solidFill>
                  <a:schemeClr val="bg1"/>
                </a:solidFill>
              </a:rPr>
              <a:t>люди 3 </a:t>
            </a:r>
            <a:r>
              <a:rPr lang="ru-RU" sz="1600" i="0" dirty="0">
                <a:solidFill>
                  <a:schemeClr val="bg1"/>
                </a:solidFill>
              </a:rPr>
              <a:t>раза в неделю посещают либо тренажёрный зал, либо занятия по фитнесу, аэробике, шейпингу, </a:t>
            </a:r>
            <a:r>
              <a:rPr lang="ru-RU" sz="1600" i="0" dirty="0" err="1">
                <a:solidFill>
                  <a:schemeClr val="bg1"/>
                </a:solidFill>
              </a:rPr>
              <a:t>боди-флексу</a:t>
            </a:r>
            <a:r>
              <a:rPr lang="ru-RU" sz="1600" i="0" dirty="0">
                <a:solidFill>
                  <a:schemeClr val="bg1"/>
                </a:solidFill>
              </a:rPr>
              <a:t>, либо 3 раза в неделю берут уроки танцев или хореографии.</a:t>
            </a:r>
          </a:p>
          <a:p>
            <a:r>
              <a:rPr lang="ru-RU" sz="1600" i="0" dirty="0">
                <a:solidFill>
                  <a:schemeClr val="bg1"/>
                </a:solidFill>
              </a:rPr>
              <a:t>А, главное, делают это не для будущих профессиональных </a:t>
            </a:r>
            <a:r>
              <a:rPr lang="ru-RU" sz="1600" i="0" dirty="0" smtClean="0">
                <a:solidFill>
                  <a:schemeClr val="bg1"/>
                </a:solidFill>
              </a:rPr>
              <a:t>соревнований, </a:t>
            </a:r>
          </a:p>
          <a:p>
            <a:r>
              <a:rPr lang="ru-RU" sz="1600" i="0" dirty="0" smtClean="0">
                <a:solidFill>
                  <a:schemeClr val="bg1"/>
                </a:solidFill>
              </a:rPr>
              <a:t>а </a:t>
            </a:r>
            <a:r>
              <a:rPr lang="ru-RU" sz="1600" i="0" dirty="0">
                <a:solidFill>
                  <a:schemeClr val="bg1"/>
                </a:solidFill>
              </a:rPr>
              <a:t>лично для себя, чтобы всегда иметь красивое тело, красивую рельефность </a:t>
            </a:r>
            <a:r>
              <a:rPr lang="ru-RU" sz="1600" i="0" dirty="0" smtClean="0">
                <a:solidFill>
                  <a:schemeClr val="bg1"/>
                </a:solidFill>
              </a:rPr>
              <a:t>мышц</a:t>
            </a:r>
            <a:r>
              <a:rPr lang="ru-RU" sz="1600" i="0" dirty="0">
                <a:solidFill>
                  <a:schemeClr val="bg1"/>
                </a:solidFill>
              </a:rPr>
              <a:t>, подтянутые бёдра, </a:t>
            </a:r>
            <a:r>
              <a:rPr lang="ru-RU" sz="1600" i="0" dirty="0" smtClean="0">
                <a:solidFill>
                  <a:schemeClr val="bg1"/>
                </a:solidFill>
              </a:rPr>
              <a:t>голень, </a:t>
            </a:r>
            <a:r>
              <a:rPr lang="ru-RU" sz="1600" i="0" dirty="0">
                <a:solidFill>
                  <a:schemeClr val="bg1"/>
                </a:solidFill>
              </a:rPr>
              <a:t>щиколотку, брюшной пресс, подчёркнутую линию мышечной группы плечевого пояса, красивые руки и красивую грудь.</a:t>
            </a:r>
          </a:p>
          <a:p>
            <a:pPr algn="r"/>
            <a:r>
              <a:rPr lang="ru-RU" sz="1600" i="0" dirty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От автора.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395288" y="1412875"/>
            <a:ext cx="8748712" cy="15113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i="0" dirty="0">
                <a:solidFill>
                  <a:schemeClr val="tx1"/>
                </a:solidFill>
              </a:rPr>
              <a:t>ПОЭТОМУ ЛИШЬ НЕСКОЛЬКО СОВЕТОВ</a:t>
            </a:r>
            <a:br>
              <a:rPr lang="ru-RU" sz="2800" i="0" dirty="0">
                <a:solidFill>
                  <a:schemeClr val="tx1"/>
                </a:solidFill>
              </a:rPr>
            </a:br>
            <a:r>
              <a:rPr lang="ru-RU" sz="2800" i="0" dirty="0">
                <a:solidFill>
                  <a:schemeClr val="tx1"/>
                </a:solidFill>
              </a:rPr>
              <a:t>ОТ АВТОРА, </a:t>
            </a:r>
            <a:r>
              <a:rPr lang="ru-RU" sz="2800" i="0" dirty="0" smtClean="0">
                <a:solidFill>
                  <a:schemeClr val="tx1"/>
                </a:solidFill>
              </a:rPr>
              <a:t>ПОСВЯТИВШЕГО </a:t>
            </a:r>
            <a:r>
              <a:rPr lang="ru-RU" sz="2800" i="0" dirty="0">
                <a:solidFill>
                  <a:schemeClr val="tx1"/>
                </a:solidFill>
              </a:rPr>
              <a:t>СПОРТУ </a:t>
            </a:r>
          </a:p>
          <a:p>
            <a:pPr>
              <a:defRPr/>
            </a:pPr>
            <a:r>
              <a:rPr lang="ru-RU" sz="1600" i="0" dirty="0">
                <a:solidFill>
                  <a:schemeClr val="tx1"/>
                </a:solidFill>
              </a:rPr>
              <a:t>не один год, а сегодня второго тренера своего 12-летнего сына,</a:t>
            </a:r>
            <a:br>
              <a:rPr lang="ru-RU" sz="1600" i="0" dirty="0">
                <a:solidFill>
                  <a:schemeClr val="tx1"/>
                </a:solidFill>
              </a:rPr>
            </a:br>
            <a:r>
              <a:rPr lang="ru-RU" sz="1600" i="0" dirty="0">
                <a:solidFill>
                  <a:schemeClr val="tx1"/>
                </a:solidFill>
              </a:rPr>
              <a:t>чемпиона Томска по каратэ (2-й КЮ, коричневый пояс)</a:t>
            </a:r>
            <a:endParaRPr lang="ru-RU" sz="1600" b="1" dirty="0">
              <a:solidFill>
                <a:schemeClr val="tx1"/>
              </a:solidFill>
              <a:latin typeface="CyrillicOld"/>
            </a:endParaRPr>
          </a:p>
        </p:txBody>
      </p:sp>
      <p:sp>
        <p:nvSpPr>
          <p:cNvPr id="98306" name="Rectangle 6"/>
          <p:cNvSpPr>
            <a:spLocks noChangeArrowheads="1"/>
          </p:cNvSpPr>
          <p:nvPr/>
        </p:nvSpPr>
        <p:spPr bwMode="auto">
          <a:xfrm>
            <a:off x="395288" y="3124200"/>
            <a:ext cx="82804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marL="228600" indent="-228600">
              <a:lnSpc>
                <a:spcPct val="115000"/>
              </a:lnSpc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Нагрузка на мышцы должна чередоваться достаточно продолжительными перерывами для полного восстановления мышечной силы. Помните, что это не тот случай, когда много и часто это хорошо. Напротив, это ухудшает мышцу и поэтому, делая перерывы «в подходах», вы даёте мышцам время для роста.</a:t>
            </a:r>
          </a:p>
          <a:p>
            <a:pPr marL="228600" indent="-228600">
              <a:lnSpc>
                <a:spcPct val="115000"/>
              </a:lnSpc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При наращивании мышц нужно, чтобы ваш сон был достаточно длительным и спокойным. Нужно знать, что и во сне «мышцы растут». </a:t>
            </a:r>
          </a:p>
          <a:p>
            <a:pPr marL="228600" indent="-228600">
              <a:lnSpc>
                <a:spcPct val="115000"/>
              </a:lnSpc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Никогда не приходите в зал, если ещё чувствуете усталость и не полностью восстановились после предыдущей тренировки.</a:t>
            </a:r>
          </a:p>
          <a:p>
            <a:pPr marL="228600" indent="-228600">
              <a:lnSpc>
                <a:spcPct val="115000"/>
              </a:lnSpc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Если вы молоды, то мышцы полностью восстанавливаются и растут уже на </a:t>
            </a:r>
            <a:r>
              <a:rPr lang="ru-RU" i="0" dirty="0" smtClean="0">
                <a:solidFill>
                  <a:schemeClr val="bg1"/>
                </a:solidFill>
              </a:rPr>
              <a:t>второй-третий </a:t>
            </a:r>
            <a:r>
              <a:rPr lang="ru-RU" i="0" dirty="0">
                <a:solidFill>
                  <a:schemeClr val="bg1"/>
                </a:solidFill>
              </a:rPr>
              <a:t>день после тренировок.</a:t>
            </a:r>
          </a:p>
          <a:p>
            <a:pPr marL="228600" indent="-228600">
              <a:lnSpc>
                <a:spcPct val="115000"/>
              </a:lnSpc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Если вам за тридцать и жизнь полна стрессов, то рекомендуется нагружать различные мышечные группы не чаще одного раза в неделю.</a:t>
            </a:r>
          </a:p>
          <a:p>
            <a:pPr marL="228600" indent="-228600">
              <a:lnSpc>
                <a:spcPct val="115000"/>
              </a:lnSpc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Вот почему, важными для ваших тренировок будут упражнения на </a:t>
            </a:r>
            <a:r>
              <a:rPr lang="ru-RU" i="0" dirty="0" smtClean="0">
                <a:solidFill>
                  <a:schemeClr val="bg1"/>
                </a:solidFill>
              </a:rPr>
              <a:t>релаксацию </a:t>
            </a:r>
            <a:r>
              <a:rPr lang="ru-RU" i="0" dirty="0">
                <a:solidFill>
                  <a:schemeClr val="bg1"/>
                </a:solidFill>
              </a:rPr>
              <a:t>и поэтому наш эксклюзивный комплекс домашних </a:t>
            </a:r>
            <a:r>
              <a:rPr lang="ru-RU" i="0" dirty="0" smtClean="0">
                <a:solidFill>
                  <a:schemeClr val="bg1"/>
                </a:solidFill>
              </a:rPr>
              <a:t>упражнений, будет для вас просто незаменимым подспорьем!</a:t>
            </a:r>
            <a:endParaRPr lang="ru-RU" i="0" dirty="0">
              <a:solidFill>
                <a:schemeClr val="bg1"/>
              </a:solidFill>
            </a:endParaRPr>
          </a:p>
          <a:p>
            <a:pPr marL="228600" indent="-228600">
              <a:lnSpc>
                <a:spcPct val="115000"/>
              </a:lnSpc>
              <a:buFontTx/>
              <a:buAutoNum type="arabicPeriod"/>
            </a:pPr>
            <a:r>
              <a:rPr lang="ru-RU" i="0" dirty="0">
                <a:solidFill>
                  <a:schemeClr val="bg1"/>
                </a:solidFill>
              </a:rPr>
              <a:t>Но решающую роль в успехе обеспечит программа коррекции «дефицита» массы. Вам следует просто воспользоваться линией «</a:t>
            </a:r>
            <a:r>
              <a:rPr lang="ru-RU" i="0" dirty="0" err="1">
                <a:solidFill>
                  <a:schemeClr val="bg1"/>
                </a:solidFill>
              </a:rPr>
              <a:t>Грация-Фитнес-Релакс</a:t>
            </a:r>
            <a:r>
              <a:rPr lang="ru-RU" i="0" dirty="0">
                <a:solidFill>
                  <a:schemeClr val="bg1"/>
                </a:solidFill>
              </a:rPr>
              <a:t>», но не забывая делать «перекусы» за 30 мин до, во время и после нагрузок.</a:t>
            </a:r>
          </a:p>
        </p:txBody>
      </p:sp>
      <p:sp>
        <p:nvSpPr>
          <p:cNvPr id="98307" name="Прямоугольник 5"/>
          <p:cNvSpPr>
            <a:spLocks noChangeArrowheads="1"/>
          </p:cNvSpPr>
          <p:nvPr/>
        </p:nvSpPr>
        <p:spPr bwMode="auto">
          <a:xfrm>
            <a:off x="4572000" y="260648"/>
            <a:ext cx="3194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000" b="1" i="0" dirty="0">
                <a:solidFill>
                  <a:srgbClr val="990000"/>
                </a:solidFill>
              </a:rPr>
              <a:t>TENTORIUM-WELLNESS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643438" y="620688"/>
            <a:ext cx="4500562" cy="36036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1000" b="1" i="0">
                <a:solidFill>
                  <a:schemeClr val="tx1"/>
                </a:solidFill>
              </a:rPr>
              <a:t>ЛИНИЯ «ГРАЦИЯ-ФИТНЕС-РЕЛАКС» НАРАЩИВАНИЕ МЫШЦ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395288" y="1124744"/>
            <a:ext cx="8748712" cy="576263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ru-RU" sz="2800" i="0" dirty="0" smtClean="0">
                <a:solidFill>
                  <a:schemeClr val="tx1"/>
                </a:solidFill>
              </a:rPr>
              <a:t>И, САМОЕ ВАЖНОЕ!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9330" name="Прямоугольник 5"/>
          <p:cNvSpPr>
            <a:spLocks noChangeArrowheads="1"/>
          </p:cNvSpPr>
          <p:nvPr/>
        </p:nvSpPr>
        <p:spPr bwMode="auto">
          <a:xfrm>
            <a:off x="4572000" y="260648"/>
            <a:ext cx="3194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000" b="1" i="0" dirty="0">
                <a:solidFill>
                  <a:srgbClr val="990000"/>
                </a:solidFill>
              </a:rPr>
              <a:t>TENTORIUM-WELLNESS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643438" y="620688"/>
            <a:ext cx="4500562" cy="36036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1000" b="1" i="0">
                <a:solidFill>
                  <a:schemeClr val="tx1"/>
                </a:solidFill>
              </a:rPr>
              <a:t>ЛИНИЯ «ГРАЦИЯ-ФИТНЕС-РЕЛАКС» НАРАЩИВАНИЕ МЫШЦ</a:t>
            </a:r>
          </a:p>
        </p:txBody>
      </p:sp>
      <p:sp>
        <p:nvSpPr>
          <p:cNvPr id="99332" name="Rectangle 8"/>
          <p:cNvSpPr>
            <a:spLocks noChangeArrowheads="1"/>
          </p:cNvSpPr>
          <p:nvPr/>
        </p:nvSpPr>
        <p:spPr bwMode="auto">
          <a:xfrm>
            <a:off x="683568" y="2384884"/>
            <a:ext cx="813613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r>
              <a:rPr lang="ru-RU" sz="2000" b="1" i="0" dirty="0">
                <a:solidFill>
                  <a:schemeClr val="bg1"/>
                </a:solidFill>
              </a:rPr>
              <a:t>Хотя вам, и это понятно, очень хочется! Потерпите! </a:t>
            </a:r>
          </a:p>
          <a:p>
            <a:r>
              <a:rPr lang="ru-RU" sz="1600" i="0" dirty="0" smtClean="0">
                <a:solidFill>
                  <a:schemeClr val="bg1"/>
                </a:solidFill>
              </a:rPr>
              <a:t>А вот после тренировки, минут так, через 30</a:t>
            </a:r>
            <a:r>
              <a:rPr lang="ru-RU" sz="1600" i="0" dirty="0">
                <a:solidFill>
                  <a:schemeClr val="bg1"/>
                </a:solidFill>
              </a:rPr>
              <a:t>, </a:t>
            </a:r>
            <a:r>
              <a:rPr lang="ru-RU" sz="1600" i="0" dirty="0" smtClean="0">
                <a:solidFill>
                  <a:schemeClr val="bg1"/>
                </a:solidFill>
              </a:rPr>
              <a:t>- пейте. </a:t>
            </a:r>
          </a:p>
          <a:p>
            <a:r>
              <a:rPr lang="ru-RU" sz="1600" i="0" dirty="0" smtClean="0">
                <a:solidFill>
                  <a:schemeClr val="bg1"/>
                </a:solidFill>
              </a:rPr>
              <a:t>А вот, если у вас интенсивные тренировки, тогда для этого нужно</a:t>
            </a:r>
          </a:p>
          <a:p>
            <a:r>
              <a:rPr lang="ru-RU" sz="1600" i="0" dirty="0" smtClean="0">
                <a:solidFill>
                  <a:schemeClr val="bg1"/>
                </a:solidFill>
              </a:rPr>
              <a:t>дополнительно выбрать</a:t>
            </a:r>
            <a:r>
              <a:rPr lang="en-US" sz="1600" i="0" dirty="0" smtClean="0">
                <a:solidFill>
                  <a:schemeClr val="bg1"/>
                </a:solidFill>
              </a:rPr>
              <a:t> Wellness</a:t>
            </a:r>
            <a:r>
              <a:rPr lang="ru-RU" sz="1600" i="0" dirty="0" smtClean="0">
                <a:solidFill>
                  <a:schemeClr val="bg1"/>
                </a:solidFill>
              </a:rPr>
              <a:t>-продукты из спортивного набора :</a:t>
            </a:r>
            <a:endParaRPr lang="ru-RU" sz="1600" i="0" dirty="0">
              <a:solidFill>
                <a:schemeClr val="bg1"/>
              </a:solidFill>
            </a:endParaRPr>
          </a:p>
          <a:p>
            <a:r>
              <a:rPr lang="ru-RU" sz="1600" i="0" dirty="0" smtClean="0">
                <a:solidFill>
                  <a:schemeClr val="bg1"/>
                </a:solidFill>
              </a:rPr>
              <a:t>   - Напиток </a:t>
            </a:r>
            <a:r>
              <a:rPr lang="ru-RU" sz="1600" i="0" dirty="0">
                <a:solidFill>
                  <a:schemeClr val="bg1"/>
                </a:solidFill>
              </a:rPr>
              <a:t>«</a:t>
            </a:r>
            <a:r>
              <a:rPr lang="ru-RU" sz="1600" i="0" dirty="0" err="1">
                <a:solidFill>
                  <a:schemeClr val="bg1"/>
                </a:solidFill>
              </a:rPr>
              <a:t>Электро-спорт</a:t>
            </a:r>
            <a:r>
              <a:rPr lang="ru-RU" sz="1600" i="0" dirty="0">
                <a:solidFill>
                  <a:schemeClr val="bg1"/>
                </a:solidFill>
              </a:rPr>
              <a:t>»-«</a:t>
            </a:r>
            <a:r>
              <a:rPr lang="ru-RU" sz="1600" i="0" dirty="0" err="1" smtClean="0">
                <a:solidFill>
                  <a:schemeClr val="bg1"/>
                </a:solidFill>
              </a:rPr>
              <a:t>Эй-Пи-Ви</a:t>
            </a:r>
            <a:r>
              <a:rPr lang="ru-RU" sz="1600" i="0" dirty="0" smtClean="0">
                <a:solidFill>
                  <a:schemeClr val="bg1"/>
                </a:solidFill>
              </a:rPr>
              <a:t>».</a:t>
            </a:r>
            <a:endParaRPr lang="ru-RU" sz="1600" i="0" dirty="0">
              <a:solidFill>
                <a:schemeClr val="bg1"/>
              </a:solidFill>
            </a:endParaRPr>
          </a:p>
          <a:p>
            <a:r>
              <a:rPr lang="ru-RU" sz="1600" i="0" dirty="0" smtClean="0">
                <a:solidFill>
                  <a:schemeClr val="bg1"/>
                </a:solidFill>
              </a:rPr>
              <a:t>   - Питание </a:t>
            </a:r>
            <a:r>
              <a:rPr lang="ru-RU" sz="1600" i="0" dirty="0">
                <a:solidFill>
                  <a:schemeClr val="bg1"/>
                </a:solidFill>
              </a:rPr>
              <a:t>класса «Спорт» </a:t>
            </a:r>
            <a:r>
              <a:rPr lang="ru-RU" sz="1600" i="0" dirty="0" smtClean="0">
                <a:solidFill>
                  <a:schemeClr val="bg1"/>
                </a:solidFill>
              </a:rPr>
              <a:t>«</a:t>
            </a:r>
            <a:r>
              <a:rPr lang="en-US" sz="1600" i="0" dirty="0" smtClean="0">
                <a:solidFill>
                  <a:schemeClr val="bg1"/>
                </a:solidFill>
              </a:rPr>
              <a:t>Tentorium Bee</a:t>
            </a:r>
            <a:r>
              <a:rPr lang="ru-RU" sz="1600" i="0" dirty="0">
                <a:solidFill>
                  <a:schemeClr val="bg1"/>
                </a:solidFill>
              </a:rPr>
              <a:t>-</a:t>
            </a:r>
            <a:r>
              <a:rPr lang="en-US" sz="1600" i="0" dirty="0">
                <a:solidFill>
                  <a:schemeClr val="bg1"/>
                </a:solidFill>
              </a:rPr>
              <a:t>Active</a:t>
            </a:r>
            <a:r>
              <a:rPr lang="ru-RU" sz="1600" i="0" dirty="0" smtClean="0">
                <a:solidFill>
                  <a:schemeClr val="bg1"/>
                </a:solidFill>
              </a:rPr>
              <a:t>».</a:t>
            </a:r>
            <a:endParaRPr lang="ru-RU" sz="1600" i="0" dirty="0">
              <a:solidFill>
                <a:schemeClr val="bg1"/>
              </a:solidFill>
            </a:endParaRPr>
          </a:p>
          <a:p>
            <a:r>
              <a:rPr lang="ru-RU" sz="1600" i="0" dirty="0" smtClean="0">
                <a:solidFill>
                  <a:schemeClr val="bg1"/>
                </a:solidFill>
              </a:rPr>
              <a:t>   - </a:t>
            </a:r>
            <a:r>
              <a:rPr lang="ru-RU" sz="1600" i="0" dirty="0" err="1" smtClean="0">
                <a:solidFill>
                  <a:schemeClr val="bg1"/>
                </a:solidFill>
              </a:rPr>
              <a:t>Адаптоген</a:t>
            </a:r>
            <a:r>
              <a:rPr lang="ru-RU" sz="1600" i="0" dirty="0" smtClean="0">
                <a:solidFill>
                  <a:schemeClr val="bg1"/>
                </a:solidFill>
              </a:rPr>
              <a:t> «</a:t>
            </a:r>
            <a:r>
              <a:rPr lang="ru-RU" sz="1600" i="0" dirty="0" err="1" smtClean="0">
                <a:solidFill>
                  <a:schemeClr val="bg1"/>
                </a:solidFill>
              </a:rPr>
              <a:t>Ассиль</a:t>
            </a:r>
            <a:r>
              <a:rPr lang="ru-RU" sz="1600" i="0" dirty="0" smtClean="0">
                <a:solidFill>
                  <a:schemeClr val="bg1"/>
                </a:solidFill>
              </a:rPr>
              <a:t>».</a:t>
            </a:r>
          </a:p>
          <a:p>
            <a:r>
              <a:rPr lang="ru-RU" sz="1600" i="0" dirty="0" smtClean="0">
                <a:solidFill>
                  <a:schemeClr val="bg1"/>
                </a:solidFill>
              </a:rPr>
              <a:t>   - Адсорбент молочной кислоты «</a:t>
            </a:r>
            <a:r>
              <a:rPr lang="ru-RU" sz="1600" i="0" dirty="0" err="1" smtClean="0">
                <a:solidFill>
                  <a:schemeClr val="bg1"/>
                </a:solidFill>
              </a:rPr>
              <a:t>Апи-Хит</a:t>
            </a:r>
            <a:r>
              <a:rPr lang="ru-RU" sz="1600" i="0" dirty="0" smtClean="0">
                <a:solidFill>
                  <a:schemeClr val="bg1"/>
                </a:solidFill>
              </a:rPr>
              <a:t>».</a:t>
            </a:r>
            <a:endParaRPr lang="ru-RU" sz="1600" i="0" dirty="0">
              <a:solidFill>
                <a:schemeClr val="bg1"/>
              </a:solidFill>
            </a:endParaRPr>
          </a:p>
        </p:txBody>
      </p:sp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2771800" y="1916832"/>
            <a:ext cx="6048871" cy="36004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000" b="1" i="0" dirty="0">
                <a:solidFill>
                  <a:schemeClr val="tx1"/>
                </a:solidFill>
              </a:rPr>
              <a:t>Никогда во время </a:t>
            </a:r>
            <a:r>
              <a:rPr lang="ru-RU" sz="2000" b="1" i="0" dirty="0" smtClean="0">
                <a:solidFill>
                  <a:schemeClr val="tx1"/>
                </a:solidFill>
              </a:rPr>
              <a:t>тренировок не </a:t>
            </a:r>
            <a:r>
              <a:rPr lang="ru-RU" sz="2000" b="1" i="0" dirty="0">
                <a:solidFill>
                  <a:schemeClr val="tx1"/>
                </a:solidFill>
              </a:rPr>
              <a:t>пейте воду!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79512" y="4509120"/>
            <a:ext cx="8749480" cy="1944216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800" b="1" i="0" dirty="0" smtClean="0">
                <a:solidFill>
                  <a:schemeClr val="tx1"/>
                </a:solidFill>
                <a:latin typeface="+mj-lt"/>
              </a:rPr>
              <a:t>Результаты спортивного научного исследования Тенториум, которое </a:t>
            </a:r>
          </a:p>
          <a:p>
            <a:pPr algn="ctr">
              <a:defRPr/>
            </a:pPr>
            <a:r>
              <a:rPr lang="ru-RU" sz="1800" b="1" i="0" dirty="0" smtClean="0">
                <a:solidFill>
                  <a:schemeClr val="tx1"/>
                </a:solidFill>
                <a:latin typeface="+mj-lt"/>
              </a:rPr>
              <a:t>мы выполнили в 2012 году на базе Колледжа олимпийского резерва </a:t>
            </a:r>
          </a:p>
          <a:p>
            <a:pPr algn="ctr">
              <a:defRPr/>
            </a:pPr>
            <a:r>
              <a:rPr lang="ru-RU" sz="1800" b="1" i="0" dirty="0" smtClean="0">
                <a:solidFill>
                  <a:schemeClr val="tx1"/>
                </a:solidFill>
                <a:latin typeface="+mj-lt"/>
              </a:rPr>
              <a:t>в Ханты-Мансийске показали, что даже после одного месяца приёма </a:t>
            </a:r>
          </a:p>
          <a:p>
            <a:pPr algn="ctr">
              <a:defRPr/>
            </a:pPr>
            <a:r>
              <a:rPr lang="ru-RU" sz="1800" b="1" i="0" dirty="0" smtClean="0">
                <a:solidFill>
                  <a:schemeClr val="tx1"/>
                </a:solidFill>
                <a:latin typeface="+mj-lt"/>
              </a:rPr>
              <a:t>комплексного  спортивного набора </a:t>
            </a:r>
            <a:r>
              <a:rPr lang="en-US" sz="1800" b="1" i="0" dirty="0" smtClean="0">
                <a:solidFill>
                  <a:schemeClr val="tx1"/>
                </a:solidFill>
                <a:latin typeface="+mj-lt"/>
              </a:rPr>
              <a:t>Tentorium-Wellness </a:t>
            </a:r>
            <a:r>
              <a:rPr lang="ru-RU" sz="1800" b="1" i="0" dirty="0" smtClean="0">
                <a:solidFill>
                  <a:schemeClr val="tx1"/>
                </a:solidFill>
                <a:latin typeface="+mj-lt"/>
              </a:rPr>
              <a:t>увеличение </a:t>
            </a:r>
          </a:p>
          <a:p>
            <a:pPr algn="ctr">
              <a:defRPr/>
            </a:pPr>
            <a:r>
              <a:rPr lang="ru-RU" sz="1800" b="1" i="0" dirty="0" smtClean="0">
                <a:solidFill>
                  <a:schemeClr val="tx1"/>
                </a:solidFill>
                <a:latin typeface="+mj-lt"/>
              </a:rPr>
              <a:t>мышечной массы у юных и молодых спортсменов произошло </a:t>
            </a:r>
          </a:p>
          <a:p>
            <a:pPr algn="ctr">
              <a:defRPr/>
            </a:pPr>
            <a:r>
              <a:rPr lang="ru-RU" sz="1800" b="1" i="0" dirty="0" smtClean="0">
                <a:solidFill>
                  <a:schemeClr val="tx1"/>
                </a:solidFill>
                <a:latin typeface="+mj-lt"/>
              </a:rPr>
              <a:t>в среднем на 2 кг!!! Так что, делайте выводы!!!  </a:t>
            </a:r>
            <a:endParaRPr lang="ru-RU" sz="1800" b="1" i="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68313" y="1412875"/>
            <a:ext cx="8675687" cy="1169551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ru-RU" sz="2800" b="1" i="0" dirty="0">
                <a:solidFill>
                  <a:schemeClr val="tx1"/>
                </a:solidFill>
              </a:rPr>
              <a:t>ЗАКЛЮЧИТЕЛЬНЫЕ НАПУТСТВИЯ АВТОРА</a:t>
            </a:r>
          </a:p>
          <a:p>
            <a:pPr>
              <a:lnSpc>
                <a:spcPts val="2800"/>
              </a:lnSpc>
              <a:defRPr/>
            </a:pPr>
            <a:r>
              <a:rPr lang="ru-RU" sz="1600" b="1" i="0" dirty="0">
                <a:solidFill>
                  <a:schemeClr val="tx1"/>
                </a:solidFill>
              </a:rPr>
              <a:t>ПЕРЕД ТЕМ, КАК ВЫ НАЧНЁТЕ ВЫПОЛНЯТЬ</a:t>
            </a:r>
            <a:br>
              <a:rPr lang="ru-RU" sz="1600" b="1" i="0" dirty="0">
                <a:solidFill>
                  <a:schemeClr val="tx1"/>
                </a:solidFill>
              </a:rPr>
            </a:br>
            <a:r>
              <a:rPr lang="ru-RU" sz="1600" b="1" i="0" dirty="0">
                <a:solidFill>
                  <a:schemeClr val="tx1"/>
                </a:solidFill>
              </a:rPr>
              <a:t>РАЗНЫЕ </a:t>
            </a:r>
            <a:r>
              <a:rPr lang="ru-RU" sz="1600" b="1" i="0" dirty="0" smtClean="0">
                <a:solidFill>
                  <a:schemeClr val="tx1"/>
                </a:solidFill>
              </a:rPr>
              <a:t>ЛИНИИ </a:t>
            </a:r>
            <a:r>
              <a:rPr lang="ru-RU" sz="1600" b="1" i="0" dirty="0">
                <a:solidFill>
                  <a:schemeClr val="tx1"/>
                </a:solidFill>
              </a:rPr>
              <a:t>«ГРАЦИЯ-ФИТНЕС-РЕЛАКС»</a:t>
            </a:r>
          </a:p>
        </p:txBody>
      </p:sp>
      <p:sp>
        <p:nvSpPr>
          <p:cNvPr id="10035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endParaRPr lang="ru-RU" sz="1800" i="0">
              <a:solidFill>
                <a:schemeClr val="tx1"/>
              </a:solidFill>
            </a:endParaRPr>
          </a:p>
        </p:txBody>
      </p:sp>
      <p:sp>
        <p:nvSpPr>
          <p:cNvPr id="100355" name="Прямоугольник 5"/>
          <p:cNvSpPr>
            <a:spLocks noChangeArrowheads="1"/>
          </p:cNvSpPr>
          <p:nvPr/>
        </p:nvSpPr>
        <p:spPr bwMode="auto">
          <a:xfrm>
            <a:off x="4572000" y="260648"/>
            <a:ext cx="3194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000" b="1" i="0" dirty="0">
                <a:solidFill>
                  <a:srgbClr val="990000"/>
                </a:solidFill>
              </a:rPr>
              <a:t>TENTORIUM-WELLNESS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643438" y="620688"/>
            <a:ext cx="4500562" cy="36036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1000" b="1" i="0" dirty="0">
                <a:solidFill>
                  <a:schemeClr val="tx1"/>
                </a:solidFill>
              </a:rPr>
              <a:t>ЛИНИЯ «ГРАЦИЯ-ФИТНЕС-РЕЛАКС» НАРАЩИВАНИЕ МЫШЦ</a:t>
            </a:r>
          </a:p>
        </p:txBody>
      </p:sp>
      <p:sp>
        <p:nvSpPr>
          <p:cNvPr id="100357" name="Rectangle 9"/>
          <p:cNvSpPr>
            <a:spLocks noChangeArrowheads="1"/>
          </p:cNvSpPr>
          <p:nvPr/>
        </p:nvSpPr>
        <p:spPr bwMode="auto">
          <a:xfrm>
            <a:off x="467544" y="2708920"/>
            <a:ext cx="8676456" cy="301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ru-RU" sz="1600" i="0" dirty="0">
                <a:solidFill>
                  <a:srgbClr val="990000"/>
                </a:solidFill>
              </a:rPr>
              <a:t>СТАНДАРТЫ </a:t>
            </a:r>
            <a:r>
              <a:rPr lang="ru-RU" sz="1600" b="1" i="0" dirty="0">
                <a:solidFill>
                  <a:srgbClr val="990000"/>
                </a:solidFill>
              </a:rPr>
              <a:t>«90Х60Х90» НРАВЯТСЯ НЕ ВСЕМ!</a:t>
            </a:r>
            <a:r>
              <a:rPr lang="ru-RU" sz="1600" i="0" dirty="0">
                <a:solidFill>
                  <a:srgbClr val="990000"/>
                </a:solidFill>
              </a:rPr>
              <a:t> ПОМНИТЕ ОБ ЭТОМ!</a:t>
            </a:r>
          </a:p>
          <a:p>
            <a:pPr marL="228600" indent="-228600">
              <a:buFontTx/>
              <a:buAutoNum type="arabicPeriod"/>
            </a:pPr>
            <a:endParaRPr lang="ru-RU" sz="1600" i="0" dirty="0">
              <a:solidFill>
                <a:srgbClr val="990000"/>
              </a:solidFill>
            </a:endParaRPr>
          </a:p>
          <a:p>
            <a:pPr marL="228600" indent="-228600">
              <a:buFontTx/>
              <a:buAutoNum type="arabicPeriod"/>
            </a:pPr>
            <a:r>
              <a:rPr lang="ru-RU" sz="1600" i="0" dirty="0">
                <a:solidFill>
                  <a:srgbClr val="990000"/>
                </a:solidFill>
              </a:rPr>
              <a:t>МНЕ ВАЖНО, ЧТОБЫ </a:t>
            </a:r>
            <a:r>
              <a:rPr lang="ru-RU" sz="1600" b="1" i="0" dirty="0">
                <a:solidFill>
                  <a:srgbClr val="990000"/>
                </a:solidFill>
              </a:rPr>
              <a:t>КРАСОТА</a:t>
            </a:r>
            <a:r>
              <a:rPr lang="ru-RU" sz="1600" i="0" dirty="0">
                <a:solidFill>
                  <a:srgbClr val="990000"/>
                </a:solidFill>
              </a:rPr>
              <a:t> - ЯВЛЯЛАСЬ </a:t>
            </a:r>
            <a:r>
              <a:rPr lang="ru-RU" sz="1600" b="1" i="0" dirty="0">
                <a:solidFill>
                  <a:srgbClr val="990000"/>
                </a:solidFill>
              </a:rPr>
              <a:t>ОТРАЖЕНИЕМ ВАШЕГО ЗДОРОВЬЯ!</a:t>
            </a:r>
          </a:p>
          <a:p>
            <a:pPr marL="228600" indent="-228600">
              <a:buFontTx/>
              <a:buAutoNum type="arabicPeriod"/>
            </a:pPr>
            <a:endParaRPr lang="ru-RU" sz="1600" b="1" i="0" dirty="0">
              <a:solidFill>
                <a:srgbClr val="990000"/>
              </a:solidFill>
            </a:endParaRPr>
          </a:p>
          <a:p>
            <a:pPr marL="228600" indent="-228600">
              <a:buFontTx/>
              <a:buAutoNum type="arabicPeriod"/>
            </a:pPr>
            <a:r>
              <a:rPr lang="ru-RU" sz="1600" i="0" dirty="0">
                <a:solidFill>
                  <a:srgbClr val="990000"/>
                </a:solidFill>
              </a:rPr>
              <a:t>МЫ ЗА </a:t>
            </a:r>
            <a:r>
              <a:rPr lang="ru-RU" sz="1600" b="1" i="0" dirty="0">
                <a:solidFill>
                  <a:srgbClr val="990000"/>
                </a:solidFill>
              </a:rPr>
              <a:t>ДЕМОКРАТИЗАЦИЮ «СТАНДАРТОВ КРАСОТЫ»</a:t>
            </a:r>
            <a:r>
              <a:rPr lang="ru-RU" sz="1600" i="0" dirty="0">
                <a:solidFill>
                  <a:srgbClr val="990000"/>
                </a:solidFill>
              </a:rPr>
              <a:t> - </a:t>
            </a:r>
            <a:br>
              <a:rPr lang="ru-RU" sz="1600" i="0" dirty="0">
                <a:solidFill>
                  <a:srgbClr val="990000"/>
                </a:solidFill>
              </a:rPr>
            </a:br>
            <a:r>
              <a:rPr lang="ru-RU" sz="1600" i="0" dirty="0">
                <a:solidFill>
                  <a:srgbClr val="990000"/>
                </a:solidFill>
              </a:rPr>
              <a:t>НА ЛЮБОЙ ВКУС И ЦВЕТ!</a:t>
            </a:r>
          </a:p>
          <a:p>
            <a:pPr marL="228600" indent="-228600">
              <a:buFontTx/>
              <a:buAutoNum type="arabicPeriod"/>
            </a:pPr>
            <a:endParaRPr lang="ru-RU" sz="1600" i="0" dirty="0">
              <a:solidFill>
                <a:srgbClr val="990000"/>
              </a:solidFill>
            </a:endParaRPr>
          </a:p>
          <a:p>
            <a:pPr marL="228600" indent="-228600">
              <a:buFontTx/>
              <a:buAutoNum type="arabicPeriod"/>
            </a:pPr>
            <a:r>
              <a:rPr lang="ru-RU" sz="1600" i="0" dirty="0">
                <a:solidFill>
                  <a:srgbClr val="990000"/>
                </a:solidFill>
              </a:rPr>
              <a:t>ГЛАВНОЕ, </a:t>
            </a:r>
            <a:r>
              <a:rPr lang="ru-RU" sz="1600" b="1" i="0" dirty="0">
                <a:solidFill>
                  <a:srgbClr val="990000"/>
                </a:solidFill>
              </a:rPr>
              <a:t>ЧТОБЫ ВЫ НРАВИЛИСЬ СЕБЕ</a:t>
            </a:r>
            <a:r>
              <a:rPr lang="ru-RU" sz="1600" i="0" dirty="0">
                <a:solidFill>
                  <a:srgbClr val="990000"/>
                </a:solidFill>
              </a:rPr>
              <a:t> </a:t>
            </a:r>
            <a:r>
              <a:rPr lang="ru-RU" sz="1600" i="0" dirty="0" smtClean="0">
                <a:solidFill>
                  <a:srgbClr val="990000"/>
                </a:solidFill>
              </a:rPr>
              <a:t>И ГОРДИЛИСЬ ТЕМ</a:t>
            </a:r>
            <a:r>
              <a:rPr lang="ru-RU" sz="1600" i="0" dirty="0">
                <a:solidFill>
                  <a:srgbClr val="990000"/>
                </a:solidFill>
              </a:rPr>
              <a:t>, </a:t>
            </a:r>
            <a:br>
              <a:rPr lang="ru-RU" sz="1600" i="0" dirty="0">
                <a:solidFill>
                  <a:srgbClr val="990000"/>
                </a:solidFill>
              </a:rPr>
            </a:br>
            <a:r>
              <a:rPr lang="ru-RU" sz="1600" i="0" dirty="0">
                <a:solidFill>
                  <a:srgbClr val="990000"/>
                </a:solidFill>
              </a:rPr>
              <a:t>ЧТО ВЫ ЭТО СМОГЛИ!</a:t>
            </a:r>
          </a:p>
          <a:p>
            <a:pPr marL="228600" indent="-228600">
              <a:buFontTx/>
              <a:buAutoNum type="arabicPeriod"/>
            </a:pPr>
            <a:endParaRPr lang="ru-RU" sz="1600" i="0" dirty="0">
              <a:solidFill>
                <a:srgbClr val="990000"/>
              </a:solidFill>
            </a:endParaRPr>
          </a:p>
          <a:p>
            <a:pPr marL="228600" indent="-228600">
              <a:buFontTx/>
              <a:buAutoNum type="arabicPeriod"/>
            </a:pPr>
            <a:r>
              <a:rPr lang="ru-RU" sz="1600" b="1" i="0" dirty="0">
                <a:solidFill>
                  <a:srgbClr val="990000"/>
                </a:solidFill>
              </a:rPr>
              <a:t>БАЛАНС ФОРМЫ И СОДЕРЖАНИЯ – </a:t>
            </a:r>
            <a:br>
              <a:rPr lang="ru-RU" sz="1600" b="1" i="0" dirty="0">
                <a:solidFill>
                  <a:srgbClr val="990000"/>
                </a:solidFill>
              </a:rPr>
            </a:br>
            <a:r>
              <a:rPr lang="ru-RU" sz="1600" i="0" dirty="0">
                <a:solidFill>
                  <a:srgbClr val="990000"/>
                </a:solidFill>
              </a:rPr>
              <a:t>НАШ ГЛАВНЫЙ ДЕВИЗ </a:t>
            </a:r>
            <a:r>
              <a:rPr lang="en-US" sz="1600" i="0" dirty="0">
                <a:solidFill>
                  <a:srgbClr val="990000"/>
                </a:solidFill>
              </a:rPr>
              <a:t>TENTORIUM-WELLNESS!</a:t>
            </a:r>
            <a:endParaRPr lang="ru-RU" sz="1600" i="0" dirty="0">
              <a:solidFill>
                <a:srgbClr val="99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843808" y="6021288"/>
            <a:ext cx="6121400" cy="646331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800" b="1" i="0" dirty="0">
                <a:solidFill>
                  <a:schemeClr val="tx1"/>
                </a:solidFill>
                <a:latin typeface="+mj-lt"/>
                <a:cs typeface="Arial" charset="0"/>
              </a:rPr>
              <a:t>УДАЧИ!!!</a:t>
            </a:r>
          </a:p>
          <a:p>
            <a:pPr algn="r">
              <a:defRPr/>
            </a:pPr>
            <a:r>
              <a:rPr lang="ru-RU" sz="1800" b="1" i="0" dirty="0">
                <a:solidFill>
                  <a:schemeClr val="tx1"/>
                </a:solidFill>
                <a:latin typeface="+mj-lt"/>
                <a:cs typeface="Arial" charset="0"/>
              </a:rPr>
              <a:t>С уважением, ваш </a:t>
            </a:r>
            <a:r>
              <a:rPr lang="ru-RU" sz="1800" b="1" i="0" dirty="0" smtClean="0">
                <a:solidFill>
                  <a:schemeClr val="tx1"/>
                </a:solidFill>
                <a:latin typeface="+mj-lt"/>
                <a:cs typeface="Arial" charset="0"/>
              </a:rPr>
              <a:t>профессор Ким</a:t>
            </a:r>
            <a:endParaRPr lang="ru-RU" sz="1800" b="1" i="0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611188" y="1412875"/>
            <a:ext cx="8532812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i="0">
                <a:solidFill>
                  <a:srgbClr val="990000"/>
                </a:solidFill>
                <a:latin typeface="CyrillicOld"/>
              </a:rPr>
              <a:t>НАИБОЛЕЕ ПОПУЛЯРНЫЕ</a:t>
            </a:r>
          </a:p>
          <a:p>
            <a:pPr>
              <a:defRPr/>
            </a:pPr>
            <a:r>
              <a:rPr lang="ru-RU" sz="2800" b="1" i="0">
                <a:solidFill>
                  <a:srgbClr val="990000"/>
                </a:solidFill>
                <a:latin typeface="CyrillicOld"/>
              </a:rPr>
              <a:t>ДИЕТОЛОГИЧЕСКИЕ</a:t>
            </a:r>
            <a:r>
              <a:rPr lang="ru-RU" sz="2800" i="0">
                <a:solidFill>
                  <a:srgbClr val="990000"/>
                </a:solidFill>
                <a:latin typeface="CyrillicOld"/>
              </a:rPr>
              <a:t> </a:t>
            </a:r>
            <a:r>
              <a:rPr lang="ru-RU" sz="2800" b="1" i="0">
                <a:solidFill>
                  <a:srgbClr val="990000"/>
                </a:solidFill>
                <a:latin typeface="CyrillicOld"/>
              </a:rPr>
              <a:t>МЕТОДЫ</a:t>
            </a:r>
            <a:r>
              <a:rPr lang="ru-RU" sz="2800">
                <a:solidFill>
                  <a:srgbClr val="990000"/>
                </a:solidFill>
                <a:latin typeface="CyrillicOld"/>
              </a:rPr>
              <a:t> </a:t>
            </a:r>
          </a:p>
        </p:txBody>
      </p:sp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0" y="2852738"/>
            <a:ext cx="3995738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2000" i="0">
                <a:solidFill>
                  <a:srgbClr val="990000"/>
                </a:solidFill>
                <a:latin typeface="CyrillicOld"/>
              </a:rPr>
              <a:t>«</a:t>
            </a:r>
            <a:r>
              <a:rPr lang="ru-RU" sz="2000" b="1" i="0">
                <a:solidFill>
                  <a:srgbClr val="990000"/>
                </a:solidFill>
                <a:latin typeface="CyrillicOld"/>
              </a:rPr>
              <a:t>Низкоуглеводная диета»</a:t>
            </a:r>
          </a:p>
        </p:txBody>
      </p:sp>
      <p:sp>
        <p:nvSpPr>
          <p:cNvPr id="22531" name="Rectangle 7"/>
          <p:cNvSpPr>
            <a:spLocks noChangeArrowheads="1"/>
          </p:cNvSpPr>
          <p:nvPr/>
        </p:nvSpPr>
        <p:spPr bwMode="auto">
          <a:xfrm>
            <a:off x="2411413" y="2782888"/>
            <a:ext cx="64817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r"/>
            <a:r>
              <a:rPr lang="ru-RU" sz="2000" i="0">
                <a:solidFill>
                  <a:schemeClr val="bg1"/>
                </a:solidFill>
              </a:rPr>
              <a:t>Диета имеет большое количество</a:t>
            </a:r>
            <a:br>
              <a:rPr lang="ru-RU" sz="2000" i="0">
                <a:solidFill>
                  <a:schemeClr val="bg1"/>
                </a:solidFill>
              </a:rPr>
            </a:br>
            <a:r>
              <a:rPr lang="ru-RU" sz="2000" i="0">
                <a:solidFill>
                  <a:schemeClr val="bg1"/>
                </a:solidFill>
              </a:rPr>
              <a:t>противопоказаний и побочных</a:t>
            </a:r>
            <a:br>
              <a:rPr lang="ru-RU" sz="2000" i="0">
                <a:solidFill>
                  <a:schemeClr val="bg1"/>
                </a:solidFill>
              </a:rPr>
            </a:br>
            <a:r>
              <a:rPr lang="ru-RU" sz="2000" i="0">
                <a:solidFill>
                  <a:schemeClr val="bg1"/>
                </a:solidFill>
              </a:rPr>
              <a:t>эффектов (кетоацидоз).</a:t>
            </a:r>
            <a:r>
              <a:rPr lang="ru-RU" sz="20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-36513" y="3859213"/>
            <a:ext cx="3995738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2000" i="0">
                <a:solidFill>
                  <a:srgbClr val="990000"/>
                </a:solidFill>
              </a:rPr>
              <a:t>«</a:t>
            </a:r>
            <a:r>
              <a:rPr lang="ru-RU" sz="2000" b="1" i="0">
                <a:solidFill>
                  <a:srgbClr val="990000"/>
                </a:solidFill>
              </a:rPr>
              <a:t>Кембриджская диета»</a:t>
            </a:r>
          </a:p>
        </p:txBody>
      </p:sp>
      <p:sp>
        <p:nvSpPr>
          <p:cNvPr id="22533" name="Rectangle 9"/>
          <p:cNvSpPr>
            <a:spLocks noChangeArrowheads="1"/>
          </p:cNvSpPr>
          <p:nvPr/>
        </p:nvSpPr>
        <p:spPr bwMode="auto">
          <a:xfrm>
            <a:off x="395288" y="3917950"/>
            <a:ext cx="85328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r"/>
            <a:r>
              <a:rPr lang="ru-RU" sz="2000" i="0">
                <a:solidFill>
                  <a:schemeClr val="bg1"/>
                </a:solidFill>
              </a:rPr>
              <a:t>Ограничивая поступление калорий,</a:t>
            </a:r>
            <a:br>
              <a:rPr lang="ru-RU" sz="2000" i="0">
                <a:solidFill>
                  <a:schemeClr val="bg1"/>
                </a:solidFill>
              </a:rPr>
            </a:br>
            <a:r>
              <a:rPr lang="ru-RU" sz="2000" i="0">
                <a:solidFill>
                  <a:schemeClr val="bg1"/>
                </a:solidFill>
              </a:rPr>
              <a:t>не обеспечивает полную замену</a:t>
            </a:r>
            <a:br>
              <a:rPr lang="ru-RU" sz="2000" i="0">
                <a:solidFill>
                  <a:schemeClr val="bg1"/>
                </a:solidFill>
              </a:rPr>
            </a:br>
            <a:r>
              <a:rPr lang="ru-RU" sz="2000" i="0">
                <a:solidFill>
                  <a:schemeClr val="bg1"/>
                </a:solidFill>
              </a:rPr>
              <a:t>обычной пищи. Не отвечает современным требованиям безопасности. 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-36513" y="5227638"/>
            <a:ext cx="3995738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3806097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2000" i="0">
                <a:solidFill>
                  <a:srgbClr val="990000"/>
                </a:solidFill>
              </a:rPr>
              <a:t>«</a:t>
            </a:r>
            <a:r>
              <a:rPr lang="ru-RU" sz="2000" b="1" i="0">
                <a:solidFill>
                  <a:srgbClr val="990000"/>
                </a:solidFill>
                <a:latin typeface="CyrillicOld"/>
              </a:rPr>
              <a:t>Евродиета</a:t>
            </a:r>
            <a:r>
              <a:rPr lang="ru-RU" sz="2000" b="1" i="0">
                <a:solidFill>
                  <a:srgbClr val="990000"/>
                </a:solidFill>
              </a:rPr>
              <a:t>»</a:t>
            </a:r>
          </a:p>
        </p:txBody>
      </p:sp>
      <p:sp>
        <p:nvSpPr>
          <p:cNvPr id="22535" name="Rectangle 11"/>
          <p:cNvSpPr>
            <a:spLocks noChangeArrowheads="1"/>
          </p:cNvSpPr>
          <p:nvPr/>
        </p:nvSpPr>
        <p:spPr bwMode="auto">
          <a:xfrm>
            <a:off x="431800" y="5357813"/>
            <a:ext cx="85328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r"/>
            <a:r>
              <a:rPr lang="ru-RU" sz="2000" i="0">
                <a:solidFill>
                  <a:schemeClr val="bg1"/>
                </a:solidFill>
                <a:latin typeface="CyrillicOld"/>
              </a:rPr>
              <a:t>Низкокалорийная диета</a:t>
            </a:r>
          </a:p>
          <a:p>
            <a:pPr algn="r"/>
            <a:r>
              <a:rPr lang="ru-RU" sz="2000" i="0">
                <a:solidFill>
                  <a:schemeClr val="bg1"/>
                </a:solidFill>
                <a:latin typeface="CyrillicOld"/>
              </a:rPr>
              <a:t>с высоким  содержанием белка. </a:t>
            </a:r>
          </a:p>
          <a:p>
            <a:pPr algn="r"/>
            <a:r>
              <a:rPr lang="ru-RU" sz="2000" i="0">
                <a:solidFill>
                  <a:schemeClr val="bg1"/>
                </a:solidFill>
                <a:latin typeface="CyrillicOld"/>
              </a:rPr>
              <a:t>Имеет значительное число противопоказаний, побочных эффектов и не отвечает жестким требованиям безопасности.</a:t>
            </a:r>
            <a:r>
              <a:rPr lang="ru-RU" sz="2000" b="1">
                <a:solidFill>
                  <a:schemeClr val="bg1"/>
                </a:solidFill>
                <a:latin typeface="CyrillicOld"/>
              </a:rPr>
              <a:t>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41316</TotalTime>
  <Words>11118</Words>
  <Application>Microsoft Office PowerPoint</Application>
  <PresentationFormat>Экран (4:3)</PresentationFormat>
  <Paragraphs>1408</Paragraphs>
  <Slides>86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86</vt:i4>
      </vt:variant>
    </vt:vector>
  </HeadingPairs>
  <TitlesOfParts>
    <vt:vector size="87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</vt:vector>
  </TitlesOfParts>
  <Company>Тенториум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МЕДОВАЯ ГОРНИЦА</dc:title>
  <dc:creator>Ирина Бродецкая</dc:creator>
  <cp:lastModifiedBy>USER</cp:lastModifiedBy>
  <cp:revision>3266</cp:revision>
  <dcterms:created xsi:type="dcterms:W3CDTF">2005-10-28T01:08:19Z</dcterms:created>
  <dcterms:modified xsi:type="dcterms:W3CDTF">2012-09-09T23:16:24Z</dcterms:modified>
</cp:coreProperties>
</file>